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119" d="100"/>
          <a:sy n="119" d="100"/>
        </p:scale>
        <p:origin x="132"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1D35EC-0175-4F97-AFB1-C1B7AA56611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E1D907CE-578B-4AF8-BF3B-2F1DA6E938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CD79F5AD-A50D-4253-8859-3927C15D1FED}"/>
              </a:ext>
            </a:extLst>
          </p:cNvPr>
          <p:cNvSpPr>
            <a:spLocks noGrp="1"/>
          </p:cNvSpPr>
          <p:nvPr>
            <p:ph type="dt" sz="half" idx="10"/>
          </p:nvPr>
        </p:nvSpPr>
        <p:spPr/>
        <p:txBody>
          <a:bodyPr/>
          <a:lstStyle/>
          <a:p>
            <a:fld id="{CA01E746-182D-492C-A1EB-00A037AF55F5}" type="datetimeFigureOut">
              <a:rPr lang="es-ES" smtClean="0"/>
              <a:t>29/01/2019</a:t>
            </a:fld>
            <a:endParaRPr lang="es-ES"/>
          </a:p>
        </p:txBody>
      </p:sp>
      <p:sp>
        <p:nvSpPr>
          <p:cNvPr id="5" name="Marcador de pie de página 4">
            <a:extLst>
              <a:ext uri="{FF2B5EF4-FFF2-40B4-BE49-F238E27FC236}">
                <a16:creationId xmlns:a16="http://schemas.microsoft.com/office/drawing/2014/main" id="{BDDF656A-AC1A-4E03-890D-975B60AEFEC0}"/>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C5A78577-7468-41FD-B238-1D5D2E128146}"/>
              </a:ext>
            </a:extLst>
          </p:cNvPr>
          <p:cNvSpPr>
            <a:spLocks noGrp="1"/>
          </p:cNvSpPr>
          <p:nvPr>
            <p:ph type="sldNum" sz="quarter" idx="12"/>
          </p:nvPr>
        </p:nvSpPr>
        <p:spPr/>
        <p:txBody>
          <a:bodyPr/>
          <a:lstStyle/>
          <a:p>
            <a:fld id="{E5A0A608-2279-4DCA-B708-EE3EE6411CA8}" type="slidenum">
              <a:rPr lang="es-ES" smtClean="0"/>
              <a:t>‹Nº›</a:t>
            </a:fld>
            <a:endParaRPr lang="es-ES"/>
          </a:p>
        </p:txBody>
      </p:sp>
    </p:spTree>
    <p:extLst>
      <p:ext uri="{BB962C8B-B14F-4D97-AF65-F5344CB8AC3E}">
        <p14:creationId xmlns:p14="http://schemas.microsoft.com/office/powerpoint/2010/main" val="59965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49CD61-D9AC-488D-B884-F783FDEED522}"/>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E453BD3E-B51F-42E9-AB56-F47B70CB646E}"/>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2FADC742-636B-4A74-A306-212C7C94038D}"/>
              </a:ext>
            </a:extLst>
          </p:cNvPr>
          <p:cNvSpPr>
            <a:spLocks noGrp="1"/>
          </p:cNvSpPr>
          <p:nvPr>
            <p:ph type="dt" sz="half" idx="10"/>
          </p:nvPr>
        </p:nvSpPr>
        <p:spPr/>
        <p:txBody>
          <a:bodyPr/>
          <a:lstStyle/>
          <a:p>
            <a:fld id="{CA01E746-182D-492C-A1EB-00A037AF55F5}" type="datetimeFigureOut">
              <a:rPr lang="es-ES" smtClean="0"/>
              <a:t>29/01/2019</a:t>
            </a:fld>
            <a:endParaRPr lang="es-ES"/>
          </a:p>
        </p:txBody>
      </p:sp>
      <p:sp>
        <p:nvSpPr>
          <p:cNvPr id="5" name="Marcador de pie de página 4">
            <a:extLst>
              <a:ext uri="{FF2B5EF4-FFF2-40B4-BE49-F238E27FC236}">
                <a16:creationId xmlns:a16="http://schemas.microsoft.com/office/drawing/2014/main" id="{E53FA113-E052-4047-A891-C76C3911E6C1}"/>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BB9CAA20-48FD-496C-BAB1-865A7AB0B20C}"/>
              </a:ext>
            </a:extLst>
          </p:cNvPr>
          <p:cNvSpPr>
            <a:spLocks noGrp="1"/>
          </p:cNvSpPr>
          <p:nvPr>
            <p:ph type="sldNum" sz="quarter" idx="12"/>
          </p:nvPr>
        </p:nvSpPr>
        <p:spPr/>
        <p:txBody>
          <a:bodyPr/>
          <a:lstStyle/>
          <a:p>
            <a:fld id="{E5A0A608-2279-4DCA-B708-EE3EE6411CA8}" type="slidenum">
              <a:rPr lang="es-ES" smtClean="0"/>
              <a:t>‹Nº›</a:t>
            </a:fld>
            <a:endParaRPr lang="es-ES"/>
          </a:p>
        </p:txBody>
      </p:sp>
    </p:spTree>
    <p:extLst>
      <p:ext uri="{BB962C8B-B14F-4D97-AF65-F5344CB8AC3E}">
        <p14:creationId xmlns:p14="http://schemas.microsoft.com/office/powerpoint/2010/main" val="2429540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B06D427-592E-4DD7-B193-3A477193747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5EBDB436-F2FC-4688-B305-63B1CF70C9B7}"/>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07EFD2B5-CBFB-4300-8CDE-F8F9CEE46975}"/>
              </a:ext>
            </a:extLst>
          </p:cNvPr>
          <p:cNvSpPr>
            <a:spLocks noGrp="1"/>
          </p:cNvSpPr>
          <p:nvPr>
            <p:ph type="dt" sz="half" idx="10"/>
          </p:nvPr>
        </p:nvSpPr>
        <p:spPr/>
        <p:txBody>
          <a:bodyPr/>
          <a:lstStyle/>
          <a:p>
            <a:fld id="{CA01E746-182D-492C-A1EB-00A037AF55F5}" type="datetimeFigureOut">
              <a:rPr lang="es-ES" smtClean="0"/>
              <a:t>29/01/2019</a:t>
            </a:fld>
            <a:endParaRPr lang="es-ES"/>
          </a:p>
        </p:txBody>
      </p:sp>
      <p:sp>
        <p:nvSpPr>
          <p:cNvPr id="5" name="Marcador de pie de página 4">
            <a:extLst>
              <a:ext uri="{FF2B5EF4-FFF2-40B4-BE49-F238E27FC236}">
                <a16:creationId xmlns:a16="http://schemas.microsoft.com/office/drawing/2014/main" id="{4F5B57AF-BD1B-4435-A71B-6A1179D0A612}"/>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9E6298F5-7163-488D-B9E0-FFE7020AAD6C}"/>
              </a:ext>
            </a:extLst>
          </p:cNvPr>
          <p:cNvSpPr>
            <a:spLocks noGrp="1"/>
          </p:cNvSpPr>
          <p:nvPr>
            <p:ph type="sldNum" sz="quarter" idx="12"/>
          </p:nvPr>
        </p:nvSpPr>
        <p:spPr/>
        <p:txBody>
          <a:bodyPr/>
          <a:lstStyle/>
          <a:p>
            <a:fld id="{E5A0A608-2279-4DCA-B708-EE3EE6411CA8}" type="slidenum">
              <a:rPr lang="es-ES" smtClean="0"/>
              <a:t>‹Nº›</a:t>
            </a:fld>
            <a:endParaRPr lang="es-ES"/>
          </a:p>
        </p:txBody>
      </p:sp>
    </p:spTree>
    <p:extLst>
      <p:ext uri="{BB962C8B-B14F-4D97-AF65-F5344CB8AC3E}">
        <p14:creationId xmlns:p14="http://schemas.microsoft.com/office/powerpoint/2010/main" val="1056836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0C08BA-6CBC-4A08-8095-9B5181FE4ACB}"/>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C088A8EF-150B-458F-93F0-AE6F7D32571E}"/>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76DB73A0-543A-4FBE-8549-21AF168D5827}"/>
              </a:ext>
            </a:extLst>
          </p:cNvPr>
          <p:cNvSpPr>
            <a:spLocks noGrp="1"/>
          </p:cNvSpPr>
          <p:nvPr>
            <p:ph type="dt" sz="half" idx="10"/>
          </p:nvPr>
        </p:nvSpPr>
        <p:spPr/>
        <p:txBody>
          <a:bodyPr/>
          <a:lstStyle/>
          <a:p>
            <a:fld id="{CA01E746-182D-492C-A1EB-00A037AF55F5}" type="datetimeFigureOut">
              <a:rPr lang="es-ES" smtClean="0"/>
              <a:t>29/01/2019</a:t>
            </a:fld>
            <a:endParaRPr lang="es-ES"/>
          </a:p>
        </p:txBody>
      </p:sp>
      <p:sp>
        <p:nvSpPr>
          <p:cNvPr id="5" name="Marcador de pie de página 4">
            <a:extLst>
              <a:ext uri="{FF2B5EF4-FFF2-40B4-BE49-F238E27FC236}">
                <a16:creationId xmlns:a16="http://schemas.microsoft.com/office/drawing/2014/main" id="{7BD94F9B-F65E-41A5-9657-8CD6821F3310}"/>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C72FDDE6-F9D4-4C89-93A5-B2B38D1D4A73}"/>
              </a:ext>
            </a:extLst>
          </p:cNvPr>
          <p:cNvSpPr>
            <a:spLocks noGrp="1"/>
          </p:cNvSpPr>
          <p:nvPr>
            <p:ph type="sldNum" sz="quarter" idx="12"/>
          </p:nvPr>
        </p:nvSpPr>
        <p:spPr/>
        <p:txBody>
          <a:bodyPr/>
          <a:lstStyle/>
          <a:p>
            <a:fld id="{E5A0A608-2279-4DCA-B708-EE3EE6411CA8}" type="slidenum">
              <a:rPr lang="es-ES" smtClean="0"/>
              <a:t>‹Nº›</a:t>
            </a:fld>
            <a:endParaRPr lang="es-ES"/>
          </a:p>
        </p:txBody>
      </p:sp>
    </p:spTree>
    <p:extLst>
      <p:ext uri="{BB962C8B-B14F-4D97-AF65-F5344CB8AC3E}">
        <p14:creationId xmlns:p14="http://schemas.microsoft.com/office/powerpoint/2010/main" val="4097917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2CE6C3-8597-4BC6-93F5-42530C4805E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B65661FC-CAD4-418D-BC8B-C8E4D05347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9F8BF416-BF65-404F-9519-D0FF5CAD4E25}"/>
              </a:ext>
            </a:extLst>
          </p:cNvPr>
          <p:cNvSpPr>
            <a:spLocks noGrp="1"/>
          </p:cNvSpPr>
          <p:nvPr>
            <p:ph type="dt" sz="half" idx="10"/>
          </p:nvPr>
        </p:nvSpPr>
        <p:spPr/>
        <p:txBody>
          <a:bodyPr/>
          <a:lstStyle/>
          <a:p>
            <a:fld id="{CA01E746-182D-492C-A1EB-00A037AF55F5}" type="datetimeFigureOut">
              <a:rPr lang="es-ES" smtClean="0"/>
              <a:t>29/01/2019</a:t>
            </a:fld>
            <a:endParaRPr lang="es-ES"/>
          </a:p>
        </p:txBody>
      </p:sp>
      <p:sp>
        <p:nvSpPr>
          <p:cNvPr id="5" name="Marcador de pie de página 4">
            <a:extLst>
              <a:ext uri="{FF2B5EF4-FFF2-40B4-BE49-F238E27FC236}">
                <a16:creationId xmlns:a16="http://schemas.microsoft.com/office/drawing/2014/main" id="{92A7FF9E-EC1B-4E9F-A465-4C2DD70D2AC3}"/>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96747A16-0B35-4052-9D87-8CC346D7927F}"/>
              </a:ext>
            </a:extLst>
          </p:cNvPr>
          <p:cNvSpPr>
            <a:spLocks noGrp="1"/>
          </p:cNvSpPr>
          <p:nvPr>
            <p:ph type="sldNum" sz="quarter" idx="12"/>
          </p:nvPr>
        </p:nvSpPr>
        <p:spPr/>
        <p:txBody>
          <a:bodyPr/>
          <a:lstStyle/>
          <a:p>
            <a:fld id="{E5A0A608-2279-4DCA-B708-EE3EE6411CA8}" type="slidenum">
              <a:rPr lang="es-ES" smtClean="0"/>
              <a:t>‹Nº›</a:t>
            </a:fld>
            <a:endParaRPr lang="es-ES"/>
          </a:p>
        </p:txBody>
      </p:sp>
    </p:spTree>
    <p:extLst>
      <p:ext uri="{BB962C8B-B14F-4D97-AF65-F5344CB8AC3E}">
        <p14:creationId xmlns:p14="http://schemas.microsoft.com/office/powerpoint/2010/main" val="2674279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EB1B0B-A067-47BE-86CD-493B51ADC890}"/>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0B32FAA4-47EC-406C-8960-06F03BADCAB1}"/>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D7A3C891-AB9A-4AAE-BE7E-C6D44817ECF3}"/>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5ECCD011-2014-4696-9CD1-0E9E7FFE3052}"/>
              </a:ext>
            </a:extLst>
          </p:cNvPr>
          <p:cNvSpPr>
            <a:spLocks noGrp="1"/>
          </p:cNvSpPr>
          <p:nvPr>
            <p:ph type="dt" sz="half" idx="10"/>
          </p:nvPr>
        </p:nvSpPr>
        <p:spPr/>
        <p:txBody>
          <a:bodyPr/>
          <a:lstStyle/>
          <a:p>
            <a:fld id="{CA01E746-182D-492C-A1EB-00A037AF55F5}" type="datetimeFigureOut">
              <a:rPr lang="es-ES" smtClean="0"/>
              <a:t>29/01/2019</a:t>
            </a:fld>
            <a:endParaRPr lang="es-ES"/>
          </a:p>
        </p:txBody>
      </p:sp>
      <p:sp>
        <p:nvSpPr>
          <p:cNvPr id="6" name="Marcador de pie de página 5">
            <a:extLst>
              <a:ext uri="{FF2B5EF4-FFF2-40B4-BE49-F238E27FC236}">
                <a16:creationId xmlns:a16="http://schemas.microsoft.com/office/drawing/2014/main" id="{081A9786-E344-4F29-A9D6-41D1381C1BE5}"/>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11CB72FB-23D2-48DD-9C1E-7A29934F7B3A}"/>
              </a:ext>
            </a:extLst>
          </p:cNvPr>
          <p:cNvSpPr>
            <a:spLocks noGrp="1"/>
          </p:cNvSpPr>
          <p:nvPr>
            <p:ph type="sldNum" sz="quarter" idx="12"/>
          </p:nvPr>
        </p:nvSpPr>
        <p:spPr/>
        <p:txBody>
          <a:bodyPr/>
          <a:lstStyle/>
          <a:p>
            <a:fld id="{E5A0A608-2279-4DCA-B708-EE3EE6411CA8}" type="slidenum">
              <a:rPr lang="es-ES" smtClean="0"/>
              <a:t>‹Nº›</a:t>
            </a:fld>
            <a:endParaRPr lang="es-ES"/>
          </a:p>
        </p:txBody>
      </p:sp>
    </p:spTree>
    <p:extLst>
      <p:ext uri="{BB962C8B-B14F-4D97-AF65-F5344CB8AC3E}">
        <p14:creationId xmlns:p14="http://schemas.microsoft.com/office/powerpoint/2010/main" val="1391262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9FF3F9-0036-430C-9F44-DA893ED4CA1C}"/>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ED14D53F-A2FA-4E8E-9017-113B868AD2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DD375451-2A42-4D67-8DDB-B7C0F2719623}"/>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892B1C6A-D100-4BD0-ABF9-451EF02472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2F968780-8E85-44E2-A613-062773083A43}"/>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AB727AA3-8901-4822-9890-263DF21BEA24}"/>
              </a:ext>
            </a:extLst>
          </p:cNvPr>
          <p:cNvSpPr>
            <a:spLocks noGrp="1"/>
          </p:cNvSpPr>
          <p:nvPr>
            <p:ph type="dt" sz="half" idx="10"/>
          </p:nvPr>
        </p:nvSpPr>
        <p:spPr/>
        <p:txBody>
          <a:bodyPr/>
          <a:lstStyle/>
          <a:p>
            <a:fld id="{CA01E746-182D-492C-A1EB-00A037AF55F5}" type="datetimeFigureOut">
              <a:rPr lang="es-ES" smtClean="0"/>
              <a:t>29/01/2019</a:t>
            </a:fld>
            <a:endParaRPr lang="es-ES"/>
          </a:p>
        </p:txBody>
      </p:sp>
      <p:sp>
        <p:nvSpPr>
          <p:cNvPr id="8" name="Marcador de pie de página 7">
            <a:extLst>
              <a:ext uri="{FF2B5EF4-FFF2-40B4-BE49-F238E27FC236}">
                <a16:creationId xmlns:a16="http://schemas.microsoft.com/office/drawing/2014/main" id="{E54F9E90-D2A8-4565-A31E-DBB2524C405F}"/>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0C6067FF-CFA8-4CA1-A885-416104282782}"/>
              </a:ext>
            </a:extLst>
          </p:cNvPr>
          <p:cNvSpPr>
            <a:spLocks noGrp="1"/>
          </p:cNvSpPr>
          <p:nvPr>
            <p:ph type="sldNum" sz="quarter" idx="12"/>
          </p:nvPr>
        </p:nvSpPr>
        <p:spPr/>
        <p:txBody>
          <a:bodyPr/>
          <a:lstStyle/>
          <a:p>
            <a:fld id="{E5A0A608-2279-4DCA-B708-EE3EE6411CA8}" type="slidenum">
              <a:rPr lang="es-ES" smtClean="0"/>
              <a:t>‹Nº›</a:t>
            </a:fld>
            <a:endParaRPr lang="es-ES"/>
          </a:p>
        </p:txBody>
      </p:sp>
    </p:spTree>
    <p:extLst>
      <p:ext uri="{BB962C8B-B14F-4D97-AF65-F5344CB8AC3E}">
        <p14:creationId xmlns:p14="http://schemas.microsoft.com/office/powerpoint/2010/main" val="3845405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C43E21-93AD-485A-9E0D-6DB36F846FB8}"/>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9B9FF918-008C-4D8E-A006-3A150A2719DE}"/>
              </a:ext>
            </a:extLst>
          </p:cNvPr>
          <p:cNvSpPr>
            <a:spLocks noGrp="1"/>
          </p:cNvSpPr>
          <p:nvPr>
            <p:ph type="dt" sz="half" idx="10"/>
          </p:nvPr>
        </p:nvSpPr>
        <p:spPr/>
        <p:txBody>
          <a:bodyPr/>
          <a:lstStyle/>
          <a:p>
            <a:fld id="{CA01E746-182D-492C-A1EB-00A037AF55F5}" type="datetimeFigureOut">
              <a:rPr lang="es-ES" smtClean="0"/>
              <a:t>29/01/2019</a:t>
            </a:fld>
            <a:endParaRPr lang="es-ES"/>
          </a:p>
        </p:txBody>
      </p:sp>
      <p:sp>
        <p:nvSpPr>
          <p:cNvPr id="4" name="Marcador de pie de página 3">
            <a:extLst>
              <a:ext uri="{FF2B5EF4-FFF2-40B4-BE49-F238E27FC236}">
                <a16:creationId xmlns:a16="http://schemas.microsoft.com/office/drawing/2014/main" id="{32EA8CBF-5D77-44EF-8FDC-6EE976BBC827}"/>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3F54A700-034F-4A33-90A2-E6944626552C}"/>
              </a:ext>
            </a:extLst>
          </p:cNvPr>
          <p:cNvSpPr>
            <a:spLocks noGrp="1"/>
          </p:cNvSpPr>
          <p:nvPr>
            <p:ph type="sldNum" sz="quarter" idx="12"/>
          </p:nvPr>
        </p:nvSpPr>
        <p:spPr/>
        <p:txBody>
          <a:bodyPr/>
          <a:lstStyle/>
          <a:p>
            <a:fld id="{E5A0A608-2279-4DCA-B708-EE3EE6411CA8}" type="slidenum">
              <a:rPr lang="es-ES" smtClean="0"/>
              <a:t>‹Nº›</a:t>
            </a:fld>
            <a:endParaRPr lang="es-ES"/>
          </a:p>
        </p:txBody>
      </p:sp>
    </p:spTree>
    <p:extLst>
      <p:ext uri="{BB962C8B-B14F-4D97-AF65-F5344CB8AC3E}">
        <p14:creationId xmlns:p14="http://schemas.microsoft.com/office/powerpoint/2010/main" val="358467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E6F797F-454C-4844-A665-AECD12D9E165}"/>
              </a:ext>
            </a:extLst>
          </p:cNvPr>
          <p:cNvSpPr>
            <a:spLocks noGrp="1"/>
          </p:cNvSpPr>
          <p:nvPr>
            <p:ph type="dt" sz="half" idx="10"/>
          </p:nvPr>
        </p:nvSpPr>
        <p:spPr/>
        <p:txBody>
          <a:bodyPr/>
          <a:lstStyle/>
          <a:p>
            <a:fld id="{CA01E746-182D-492C-A1EB-00A037AF55F5}" type="datetimeFigureOut">
              <a:rPr lang="es-ES" smtClean="0"/>
              <a:t>29/01/2019</a:t>
            </a:fld>
            <a:endParaRPr lang="es-ES"/>
          </a:p>
        </p:txBody>
      </p:sp>
      <p:sp>
        <p:nvSpPr>
          <p:cNvPr id="3" name="Marcador de pie de página 2">
            <a:extLst>
              <a:ext uri="{FF2B5EF4-FFF2-40B4-BE49-F238E27FC236}">
                <a16:creationId xmlns:a16="http://schemas.microsoft.com/office/drawing/2014/main" id="{CC356CB3-CFA4-4BB3-A85C-3D2EA7EAD18D}"/>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43199659-2332-4ED8-8A83-474443C2C80F}"/>
              </a:ext>
            </a:extLst>
          </p:cNvPr>
          <p:cNvSpPr>
            <a:spLocks noGrp="1"/>
          </p:cNvSpPr>
          <p:nvPr>
            <p:ph type="sldNum" sz="quarter" idx="12"/>
          </p:nvPr>
        </p:nvSpPr>
        <p:spPr/>
        <p:txBody>
          <a:bodyPr/>
          <a:lstStyle/>
          <a:p>
            <a:fld id="{E5A0A608-2279-4DCA-B708-EE3EE6411CA8}" type="slidenum">
              <a:rPr lang="es-ES" smtClean="0"/>
              <a:t>‹Nº›</a:t>
            </a:fld>
            <a:endParaRPr lang="es-ES"/>
          </a:p>
        </p:txBody>
      </p:sp>
    </p:spTree>
    <p:extLst>
      <p:ext uri="{BB962C8B-B14F-4D97-AF65-F5344CB8AC3E}">
        <p14:creationId xmlns:p14="http://schemas.microsoft.com/office/powerpoint/2010/main" val="1682770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4C3163-5F3D-4E52-A20E-7F668D836BD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66AEC76E-9F17-42EA-9971-6D966A2115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E7992AE0-B69A-4CCD-B5BD-2B4527C58B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FCA204C1-A35D-4452-B690-5E7DFFA847FB}"/>
              </a:ext>
            </a:extLst>
          </p:cNvPr>
          <p:cNvSpPr>
            <a:spLocks noGrp="1"/>
          </p:cNvSpPr>
          <p:nvPr>
            <p:ph type="dt" sz="half" idx="10"/>
          </p:nvPr>
        </p:nvSpPr>
        <p:spPr/>
        <p:txBody>
          <a:bodyPr/>
          <a:lstStyle/>
          <a:p>
            <a:fld id="{CA01E746-182D-492C-A1EB-00A037AF55F5}" type="datetimeFigureOut">
              <a:rPr lang="es-ES" smtClean="0"/>
              <a:t>29/01/2019</a:t>
            </a:fld>
            <a:endParaRPr lang="es-ES"/>
          </a:p>
        </p:txBody>
      </p:sp>
      <p:sp>
        <p:nvSpPr>
          <p:cNvPr id="6" name="Marcador de pie de página 5">
            <a:extLst>
              <a:ext uri="{FF2B5EF4-FFF2-40B4-BE49-F238E27FC236}">
                <a16:creationId xmlns:a16="http://schemas.microsoft.com/office/drawing/2014/main" id="{B7B241C6-9359-4697-BD77-22BCE258957B}"/>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16E788CE-B7D6-4671-A54B-ED137F502D33}"/>
              </a:ext>
            </a:extLst>
          </p:cNvPr>
          <p:cNvSpPr>
            <a:spLocks noGrp="1"/>
          </p:cNvSpPr>
          <p:nvPr>
            <p:ph type="sldNum" sz="quarter" idx="12"/>
          </p:nvPr>
        </p:nvSpPr>
        <p:spPr/>
        <p:txBody>
          <a:bodyPr/>
          <a:lstStyle/>
          <a:p>
            <a:fld id="{E5A0A608-2279-4DCA-B708-EE3EE6411CA8}" type="slidenum">
              <a:rPr lang="es-ES" smtClean="0"/>
              <a:t>‹Nº›</a:t>
            </a:fld>
            <a:endParaRPr lang="es-ES"/>
          </a:p>
        </p:txBody>
      </p:sp>
    </p:spTree>
    <p:extLst>
      <p:ext uri="{BB962C8B-B14F-4D97-AF65-F5344CB8AC3E}">
        <p14:creationId xmlns:p14="http://schemas.microsoft.com/office/powerpoint/2010/main" val="2959298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0E6AB9-807A-4095-9BF2-9209C68CED2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56E0A138-034A-438F-9080-14D9BA4DFD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FDEA0325-9B3A-4E0D-960D-E8FCFB4617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B0FD1311-ECA1-43BF-90AF-37B8444ACF82}"/>
              </a:ext>
            </a:extLst>
          </p:cNvPr>
          <p:cNvSpPr>
            <a:spLocks noGrp="1"/>
          </p:cNvSpPr>
          <p:nvPr>
            <p:ph type="dt" sz="half" idx="10"/>
          </p:nvPr>
        </p:nvSpPr>
        <p:spPr/>
        <p:txBody>
          <a:bodyPr/>
          <a:lstStyle/>
          <a:p>
            <a:fld id="{CA01E746-182D-492C-A1EB-00A037AF55F5}" type="datetimeFigureOut">
              <a:rPr lang="es-ES" smtClean="0"/>
              <a:t>29/01/2019</a:t>
            </a:fld>
            <a:endParaRPr lang="es-ES"/>
          </a:p>
        </p:txBody>
      </p:sp>
      <p:sp>
        <p:nvSpPr>
          <p:cNvPr id="6" name="Marcador de pie de página 5">
            <a:extLst>
              <a:ext uri="{FF2B5EF4-FFF2-40B4-BE49-F238E27FC236}">
                <a16:creationId xmlns:a16="http://schemas.microsoft.com/office/drawing/2014/main" id="{FEDEC355-F1E7-415C-8849-56AE9628E9B8}"/>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5B0AA9D6-C5D1-4493-9E98-3ED32C253E17}"/>
              </a:ext>
            </a:extLst>
          </p:cNvPr>
          <p:cNvSpPr>
            <a:spLocks noGrp="1"/>
          </p:cNvSpPr>
          <p:nvPr>
            <p:ph type="sldNum" sz="quarter" idx="12"/>
          </p:nvPr>
        </p:nvSpPr>
        <p:spPr/>
        <p:txBody>
          <a:bodyPr/>
          <a:lstStyle/>
          <a:p>
            <a:fld id="{E5A0A608-2279-4DCA-B708-EE3EE6411CA8}" type="slidenum">
              <a:rPr lang="es-ES" smtClean="0"/>
              <a:t>‹Nº›</a:t>
            </a:fld>
            <a:endParaRPr lang="es-ES"/>
          </a:p>
        </p:txBody>
      </p:sp>
    </p:spTree>
    <p:extLst>
      <p:ext uri="{BB962C8B-B14F-4D97-AF65-F5344CB8AC3E}">
        <p14:creationId xmlns:p14="http://schemas.microsoft.com/office/powerpoint/2010/main" val="1498107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E9593DC-F581-47BE-8F08-F90D7A3882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DF25E781-247A-4617-B155-8AE78F0B2C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2A65D588-C3C3-4548-861B-6C7CC546A0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01E746-182D-492C-A1EB-00A037AF55F5}" type="datetimeFigureOut">
              <a:rPr lang="es-ES" smtClean="0"/>
              <a:t>29/01/2019</a:t>
            </a:fld>
            <a:endParaRPr lang="es-ES"/>
          </a:p>
        </p:txBody>
      </p:sp>
      <p:sp>
        <p:nvSpPr>
          <p:cNvPr id="5" name="Marcador de pie de página 4">
            <a:extLst>
              <a:ext uri="{FF2B5EF4-FFF2-40B4-BE49-F238E27FC236}">
                <a16:creationId xmlns:a16="http://schemas.microsoft.com/office/drawing/2014/main" id="{D2FC083C-AD5D-46D6-8E28-31CE8F184D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6888009E-AC3D-4C2C-BE21-1565B63BCE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A0A608-2279-4DCA-B708-EE3EE6411CA8}" type="slidenum">
              <a:rPr lang="es-ES" smtClean="0"/>
              <a:t>‹Nº›</a:t>
            </a:fld>
            <a:endParaRPr lang="es-ES"/>
          </a:p>
        </p:txBody>
      </p:sp>
    </p:spTree>
    <p:extLst>
      <p:ext uri="{BB962C8B-B14F-4D97-AF65-F5344CB8AC3E}">
        <p14:creationId xmlns:p14="http://schemas.microsoft.com/office/powerpoint/2010/main" val="4148508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1BA2EC7F-2403-4F74-A42E-FA6C5547DAE1}"/>
              </a:ext>
            </a:extLst>
          </p:cNvPr>
          <p:cNvSpPr txBox="1"/>
          <p:nvPr/>
        </p:nvSpPr>
        <p:spPr>
          <a:xfrm>
            <a:off x="1414462" y="2574802"/>
            <a:ext cx="9363075" cy="1938992"/>
          </a:xfrm>
          <a:prstGeom prst="rect">
            <a:avLst/>
          </a:prstGeom>
          <a:noFill/>
        </p:spPr>
        <p:txBody>
          <a:bodyPr wrap="square" rtlCol="0">
            <a:spAutoFit/>
          </a:bodyPr>
          <a:lstStyle/>
          <a:p>
            <a:pPr algn="ctr"/>
            <a:r>
              <a:rPr lang="es-CO" sz="6000" b="1" dirty="0">
                <a:solidFill>
                  <a:srgbClr val="FF0000"/>
                </a:solidFill>
              </a:rPr>
              <a:t>Digitalización de documentos</a:t>
            </a:r>
            <a:endParaRPr lang="es-ES" sz="6000" b="1" dirty="0">
              <a:solidFill>
                <a:srgbClr val="FF0000"/>
              </a:solidFill>
            </a:endParaRPr>
          </a:p>
        </p:txBody>
      </p:sp>
    </p:spTree>
    <p:extLst>
      <p:ext uri="{BB962C8B-B14F-4D97-AF65-F5344CB8AC3E}">
        <p14:creationId xmlns:p14="http://schemas.microsoft.com/office/powerpoint/2010/main" val="708651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lecha: pentágono 13">
            <a:extLst>
              <a:ext uri="{FF2B5EF4-FFF2-40B4-BE49-F238E27FC236}">
                <a16:creationId xmlns:a16="http://schemas.microsoft.com/office/drawing/2014/main" id="{5504AD3D-66D0-4A5B-BD82-BBA46C416A84}"/>
              </a:ext>
            </a:extLst>
          </p:cNvPr>
          <p:cNvSpPr/>
          <p:nvPr/>
        </p:nvSpPr>
        <p:spPr>
          <a:xfrm rot="10800000">
            <a:off x="2543175" y="981906"/>
            <a:ext cx="9467850" cy="1320808"/>
          </a:xfrm>
          <a:prstGeom prst="homePlate">
            <a:avLst>
              <a:gd name="adj" fmla="val 30562"/>
            </a:avLst>
          </a:prstGeom>
          <a:noFill/>
          <a:ln w="19050">
            <a:solidFill>
              <a:schemeClr val="accent6">
                <a:lumMod val="5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pic>
        <p:nvPicPr>
          <p:cNvPr id="6" name="Imagen 5">
            <a:extLst>
              <a:ext uri="{FF2B5EF4-FFF2-40B4-BE49-F238E27FC236}">
                <a16:creationId xmlns:a16="http://schemas.microsoft.com/office/drawing/2014/main" id="{74B22A0E-98A4-4880-B989-3A920C2EF3E4}"/>
              </a:ext>
            </a:extLst>
          </p:cNvPr>
          <p:cNvPicPr>
            <a:picLocks noChangeAspect="1"/>
          </p:cNvPicPr>
          <p:nvPr/>
        </p:nvPicPr>
        <p:blipFill>
          <a:blip r:embed="rId2">
            <a:clrChange>
              <a:clrFrom>
                <a:srgbClr val="E5E5E5"/>
              </a:clrFrom>
              <a:clrTo>
                <a:srgbClr val="E5E5E5">
                  <a:alpha val="0"/>
                </a:srgbClr>
              </a:clrTo>
            </a:clrChange>
          </a:blip>
          <a:stretch>
            <a:fillRect/>
          </a:stretch>
        </p:blipFill>
        <p:spPr>
          <a:xfrm>
            <a:off x="678497" y="3142011"/>
            <a:ext cx="1090613" cy="1047750"/>
          </a:xfrm>
          <a:prstGeom prst="rect">
            <a:avLst/>
          </a:prstGeom>
        </p:spPr>
      </p:pic>
      <p:pic>
        <p:nvPicPr>
          <p:cNvPr id="8" name="Imagen 7">
            <a:extLst>
              <a:ext uri="{FF2B5EF4-FFF2-40B4-BE49-F238E27FC236}">
                <a16:creationId xmlns:a16="http://schemas.microsoft.com/office/drawing/2014/main" id="{EC7B847F-BFAA-4269-B87A-7CFCA8E68F89}"/>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530130" y="2692000"/>
            <a:ext cx="693673" cy="693673"/>
          </a:xfrm>
          <a:prstGeom prst="rect">
            <a:avLst/>
          </a:prstGeom>
        </p:spPr>
      </p:pic>
      <p:sp>
        <p:nvSpPr>
          <p:cNvPr id="9" name="CuadroTexto 8">
            <a:extLst>
              <a:ext uri="{FF2B5EF4-FFF2-40B4-BE49-F238E27FC236}">
                <a16:creationId xmlns:a16="http://schemas.microsoft.com/office/drawing/2014/main" id="{7E089D1C-6D8A-4456-B516-6842BDEAE019}"/>
              </a:ext>
            </a:extLst>
          </p:cNvPr>
          <p:cNvSpPr txBox="1"/>
          <p:nvPr/>
        </p:nvSpPr>
        <p:spPr>
          <a:xfrm>
            <a:off x="3047175" y="1099536"/>
            <a:ext cx="8878125" cy="1123384"/>
          </a:xfrm>
          <a:prstGeom prst="rect">
            <a:avLst/>
          </a:prstGeom>
          <a:noFill/>
        </p:spPr>
        <p:txBody>
          <a:bodyPr wrap="square" rtlCol="0">
            <a:spAutoFit/>
          </a:bodyPr>
          <a:lstStyle/>
          <a:p>
            <a:pPr algn="just"/>
            <a:r>
              <a:rPr lang="es-CO" sz="1100" b="1" dirty="0">
                <a:latin typeface="+mj-lt"/>
              </a:rPr>
              <a:t>Imprimir el reporte de Digitalización:</a:t>
            </a:r>
          </a:p>
          <a:p>
            <a:pPr algn="just"/>
            <a:r>
              <a:rPr lang="es-CO" sz="1100" dirty="0">
                <a:latin typeface="+mj-lt"/>
              </a:rPr>
              <a:t>Generar el reporte de digitalización del día anterior. Entrar al menú en “Reportes” y seleccionar Reporte de Documentos Digitalizados; Seleccionar en Usuario y Servicio de Negocio la opción de todos, digitar fecha del reporte e imprimir reporte a generar.</a:t>
            </a:r>
          </a:p>
          <a:p>
            <a:pPr algn="just"/>
            <a:endParaRPr lang="es-CO" sz="1100" dirty="0">
              <a:latin typeface="+mj-lt"/>
            </a:endParaRPr>
          </a:p>
          <a:p>
            <a:pPr algn="just"/>
            <a:r>
              <a:rPr lang="es-CO" sz="1100" b="1" dirty="0">
                <a:latin typeface="+mj-lt"/>
              </a:rPr>
              <a:t>NOTA: </a:t>
            </a:r>
            <a:r>
              <a:rPr lang="es-CO" sz="1100" dirty="0">
                <a:latin typeface="+mj-lt"/>
              </a:rPr>
              <a:t>El Sistema de Registros arroja un archivo de Excel donde aparecerán: Número de Caja, Digitalizador, servicios, hora, Número de Trámites, Estado del trámite. Este Reporte sirve como soporte para entregar al Auxiliar Operativo de Sede, los documentos devueltos.</a:t>
            </a:r>
            <a:endParaRPr lang="es-ES" sz="1100" dirty="0">
              <a:latin typeface="+mj-lt"/>
            </a:endParaRPr>
          </a:p>
        </p:txBody>
      </p:sp>
      <p:sp>
        <p:nvSpPr>
          <p:cNvPr id="10" name="CuadroTexto 9">
            <a:extLst>
              <a:ext uri="{FF2B5EF4-FFF2-40B4-BE49-F238E27FC236}">
                <a16:creationId xmlns:a16="http://schemas.microsoft.com/office/drawing/2014/main" id="{C236672A-DCD3-4D7D-AD46-F42DD32AB975}"/>
              </a:ext>
            </a:extLst>
          </p:cNvPr>
          <p:cNvSpPr txBox="1"/>
          <p:nvPr/>
        </p:nvSpPr>
        <p:spPr>
          <a:xfrm>
            <a:off x="3047175" y="2611450"/>
            <a:ext cx="8878125" cy="2123658"/>
          </a:xfrm>
          <a:prstGeom prst="rect">
            <a:avLst/>
          </a:prstGeom>
          <a:noFill/>
        </p:spPr>
        <p:txBody>
          <a:bodyPr wrap="square" rtlCol="0">
            <a:spAutoFit/>
          </a:bodyPr>
          <a:lstStyle/>
          <a:p>
            <a:pPr algn="just"/>
            <a:r>
              <a:rPr lang="es-CO" sz="1100" b="1" dirty="0">
                <a:latin typeface="+mj-lt"/>
              </a:rPr>
              <a:t>Separar los documentos:</a:t>
            </a:r>
          </a:p>
          <a:p>
            <a:pPr algn="just"/>
            <a:r>
              <a:rPr lang="es-CO" sz="1100" dirty="0">
                <a:latin typeface="+mj-lt"/>
              </a:rPr>
              <a:t>Según los estados en que se encuentren (Trámite, Devuelto e Inscritos). Los documentos que se encuentren en estado de trámite se deben colocar en la respectiva carpeta física correspondiente a “En trámite”.</a:t>
            </a:r>
          </a:p>
          <a:p>
            <a:pPr algn="just"/>
            <a:r>
              <a:rPr lang="es-CO" sz="1100" dirty="0">
                <a:latin typeface="+mj-lt"/>
              </a:rPr>
              <a:t>Se debe validar que los documentos que están en trámite de vigencias previas al día anterior de tal forma que sean estudiados o revisados estos documentos en Registros.</a:t>
            </a:r>
          </a:p>
          <a:p>
            <a:pPr algn="just"/>
            <a:endParaRPr lang="es-CO" sz="1100" dirty="0">
              <a:latin typeface="+mj-lt"/>
            </a:endParaRPr>
          </a:p>
          <a:p>
            <a:pPr algn="just"/>
            <a:r>
              <a:rPr lang="es-CO" sz="1100" b="1" dirty="0">
                <a:latin typeface="+mj-lt"/>
              </a:rPr>
              <a:t>NOTA:</a:t>
            </a:r>
          </a:p>
          <a:p>
            <a:pPr algn="just"/>
            <a:r>
              <a:rPr lang="es-CO" sz="1100" dirty="0">
                <a:latin typeface="+mj-lt"/>
              </a:rPr>
              <a:t>1. Para el caso de RUES también se deben consultar por número de tramite al día hábil siguiente a través de la página www.rues.org.co en la opción Consultas/Estado de su trámite digitando el Número Único de Consulta (NUC), para los documentos que se encuentren en estado TRANSACCION CERRADA POR CAMARA RESPONSABLE.</a:t>
            </a:r>
          </a:p>
          <a:p>
            <a:pPr algn="just"/>
            <a:r>
              <a:rPr lang="es-CO" sz="1100" dirty="0">
                <a:latin typeface="+mj-lt"/>
              </a:rPr>
              <a:t>2. Se debe verificar la existencia del(los) respectivo(s) recibo (s) de pago para cada documento y debe constatar que el NÚMERO DE TRAMITE que aparece(n) en el (los) mismo(s), esté(n) en el sistema de registros públicos SIREP II.</a:t>
            </a:r>
            <a:endParaRPr lang="es-ES" sz="1100" dirty="0">
              <a:latin typeface="+mj-lt"/>
            </a:endParaRPr>
          </a:p>
        </p:txBody>
      </p:sp>
      <p:sp>
        <p:nvSpPr>
          <p:cNvPr id="12" name="CuadroTexto 11">
            <a:extLst>
              <a:ext uri="{FF2B5EF4-FFF2-40B4-BE49-F238E27FC236}">
                <a16:creationId xmlns:a16="http://schemas.microsoft.com/office/drawing/2014/main" id="{C310822A-BF54-48F2-81B8-E29F9D108AC7}"/>
              </a:ext>
            </a:extLst>
          </p:cNvPr>
          <p:cNvSpPr txBox="1"/>
          <p:nvPr/>
        </p:nvSpPr>
        <p:spPr>
          <a:xfrm>
            <a:off x="384789" y="220564"/>
            <a:ext cx="9363075" cy="523220"/>
          </a:xfrm>
          <a:prstGeom prst="rect">
            <a:avLst/>
          </a:prstGeom>
          <a:noFill/>
        </p:spPr>
        <p:txBody>
          <a:bodyPr wrap="square" rtlCol="0">
            <a:spAutoFit/>
          </a:bodyPr>
          <a:lstStyle/>
          <a:p>
            <a:r>
              <a:rPr lang="es-CO" sz="2800" b="1" dirty="0">
                <a:solidFill>
                  <a:srgbClr val="FF0000"/>
                </a:solidFill>
              </a:rPr>
              <a:t>Actividades Digitalización</a:t>
            </a:r>
            <a:endParaRPr lang="es-ES" sz="2800" b="1" dirty="0">
              <a:solidFill>
                <a:srgbClr val="FF0000"/>
              </a:solidFill>
            </a:endParaRPr>
          </a:p>
        </p:txBody>
      </p:sp>
      <p:sp>
        <p:nvSpPr>
          <p:cNvPr id="15" name="Flecha: pentágono 14">
            <a:extLst>
              <a:ext uri="{FF2B5EF4-FFF2-40B4-BE49-F238E27FC236}">
                <a16:creationId xmlns:a16="http://schemas.microsoft.com/office/drawing/2014/main" id="{A76B754B-D0F9-43EA-BBFB-F62D745194B8}"/>
              </a:ext>
            </a:extLst>
          </p:cNvPr>
          <p:cNvSpPr/>
          <p:nvPr/>
        </p:nvSpPr>
        <p:spPr>
          <a:xfrm rot="10800000">
            <a:off x="2543175" y="2521786"/>
            <a:ext cx="9467850" cy="2288339"/>
          </a:xfrm>
          <a:prstGeom prst="homePlate">
            <a:avLst>
              <a:gd name="adj" fmla="val 13462"/>
            </a:avLst>
          </a:prstGeom>
          <a:noFill/>
          <a:ln w="19050">
            <a:solidFill>
              <a:schemeClr val="accent6">
                <a:lumMod val="5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ES" dirty="0"/>
          </a:p>
        </p:txBody>
      </p:sp>
      <p:sp>
        <p:nvSpPr>
          <p:cNvPr id="16" name="Elipse 15">
            <a:extLst>
              <a:ext uri="{FF2B5EF4-FFF2-40B4-BE49-F238E27FC236}">
                <a16:creationId xmlns:a16="http://schemas.microsoft.com/office/drawing/2014/main" id="{3F067C6E-6F51-4222-8A83-33528E3B9F6D}"/>
              </a:ext>
            </a:extLst>
          </p:cNvPr>
          <p:cNvSpPr/>
          <p:nvPr/>
        </p:nvSpPr>
        <p:spPr>
          <a:xfrm>
            <a:off x="2225485" y="3332257"/>
            <a:ext cx="576000" cy="5760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b="1" dirty="0"/>
              <a:t>2</a:t>
            </a:r>
            <a:endParaRPr lang="es-ES" sz="1600" b="1" dirty="0"/>
          </a:p>
        </p:txBody>
      </p:sp>
      <p:sp>
        <p:nvSpPr>
          <p:cNvPr id="17" name="Flecha: pentágono 16">
            <a:extLst>
              <a:ext uri="{FF2B5EF4-FFF2-40B4-BE49-F238E27FC236}">
                <a16:creationId xmlns:a16="http://schemas.microsoft.com/office/drawing/2014/main" id="{BA12535D-4FB0-48DC-8741-946BA56CE909}"/>
              </a:ext>
            </a:extLst>
          </p:cNvPr>
          <p:cNvSpPr/>
          <p:nvPr/>
        </p:nvSpPr>
        <p:spPr>
          <a:xfrm rot="10800000">
            <a:off x="2543175" y="5021185"/>
            <a:ext cx="9467850" cy="1405018"/>
          </a:xfrm>
          <a:prstGeom prst="homePlate">
            <a:avLst>
              <a:gd name="adj" fmla="val 21749"/>
            </a:avLst>
          </a:prstGeom>
          <a:noFill/>
          <a:ln w="19050">
            <a:solidFill>
              <a:schemeClr val="accent6">
                <a:lumMod val="5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ES" dirty="0"/>
          </a:p>
        </p:txBody>
      </p:sp>
      <p:sp>
        <p:nvSpPr>
          <p:cNvPr id="18" name="Elipse 17">
            <a:extLst>
              <a:ext uri="{FF2B5EF4-FFF2-40B4-BE49-F238E27FC236}">
                <a16:creationId xmlns:a16="http://schemas.microsoft.com/office/drawing/2014/main" id="{D4DDCEE6-84A1-47A5-B2B0-F12D1738338D}"/>
              </a:ext>
            </a:extLst>
          </p:cNvPr>
          <p:cNvSpPr/>
          <p:nvPr/>
        </p:nvSpPr>
        <p:spPr>
          <a:xfrm>
            <a:off x="2264720" y="5435694"/>
            <a:ext cx="576000" cy="5760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b="1" dirty="0"/>
              <a:t>3</a:t>
            </a:r>
            <a:endParaRPr lang="es-ES" sz="1600" b="1" dirty="0"/>
          </a:p>
        </p:txBody>
      </p:sp>
      <p:sp>
        <p:nvSpPr>
          <p:cNvPr id="19" name="CuadroTexto 18">
            <a:extLst>
              <a:ext uri="{FF2B5EF4-FFF2-40B4-BE49-F238E27FC236}">
                <a16:creationId xmlns:a16="http://schemas.microsoft.com/office/drawing/2014/main" id="{9797DAD3-1E6F-4ACB-AC50-7ED6E8813563}"/>
              </a:ext>
            </a:extLst>
          </p:cNvPr>
          <p:cNvSpPr txBox="1"/>
          <p:nvPr/>
        </p:nvSpPr>
        <p:spPr>
          <a:xfrm>
            <a:off x="3047174" y="5082256"/>
            <a:ext cx="8878125" cy="1292662"/>
          </a:xfrm>
          <a:prstGeom prst="rect">
            <a:avLst/>
          </a:prstGeom>
          <a:noFill/>
        </p:spPr>
        <p:txBody>
          <a:bodyPr wrap="square" rtlCol="0">
            <a:spAutoFit/>
          </a:bodyPr>
          <a:lstStyle/>
          <a:p>
            <a:pPr algn="just"/>
            <a:r>
              <a:rPr lang="es-CO" sz="1100" b="1" dirty="0">
                <a:latin typeface="+mj-lt"/>
              </a:rPr>
              <a:t>Alistar y archivar:</a:t>
            </a:r>
          </a:p>
          <a:p>
            <a:pPr algn="just"/>
            <a:r>
              <a:rPr lang="es-CO" sz="1100" dirty="0">
                <a:latin typeface="+mj-lt"/>
              </a:rPr>
              <a:t>Realizar el alistamiento y archivo de los documento de acuerdo con lo descrito en el Lineamiento de Digitalización de Documentos.</a:t>
            </a:r>
          </a:p>
          <a:p>
            <a:pPr algn="just"/>
            <a:endParaRPr lang="es-CO" sz="1100" dirty="0">
              <a:latin typeface="+mj-lt"/>
            </a:endParaRPr>
          </a:p>
          <a:p>
            <a:pPr algn="just"/>
            <a:r>
              <a:rPr lang="es-CO" sz="1100" b="1" dirty="0">
                <a:latin typeface="+mj-lt"/>
              </a:rPr>
              <a:t>NOTA:</a:t>
            </a:r>
          </a:p>
          <a:p>
            <a:pPr algn="just"/>
            <a:r>
              <a:rPr lang="es-CO" sz="1100" dirty="0">
                <a:latin typeface="+mj-lt"/>
              </a:rPr>
              <a:t>- Guardar documentos máximo por dos meses en su puesto de trabajo.</a:t>
            </a:r>
          </a:p>
          <a:p>
            <a:pPr algn="just"/>
            <a:r>
              <a:rPr lang="es-CO" sz="1100" dirty="0">
                <a:latin typeface="+mj-lt"/>
              </a:rPr>
              <a:t>- Enviar un mail con copia al Supervisor de imágenes - Registro Mercantil y ESAL, al Subdirector de Sede y al Auxiliar de Soporte de Servicios Registrales.</a:t>
            </a:r>
          </a:p>
          <a:p>
            <a:pPr algn="just"/>
            <a:r>
              <a:rPr lang="es-CO" sz="1100" dirty="0">
                <a:latin typeface="+mj-lt"/>
              </a:rPr>
              <a:t>- Realizar sellado de caja.</a:t>
            </a:r>
            <a:endParaRPr lang="es-ES" sz="1100" dirty="0">
              <a:latin typeface="+mj-lt"/>
            </a:endParaRPr>
          </a:p>
        </p:txBody>
      </p:sp>
      <p:sp>
        <p:nvSpPr>
          <p:cNvPr id="20" name="Elipse 19">
            <a:extLst>
              <a:ext uri="{FF2B5EF4-FFF2-40B4-BE49-F238E27FC236}">
                <a16:creationId xmlns:a16="http://schemas.microsoft.com/office/drawing/2014/main" id="{BDA06BF2-2B1E-469A-9EFF-065E510C2A6B}"/>
              </a:ext>
            </a:extLst>
          </p:cNvPr>
          <p:cNvSpPr/>
          <p:nvPr/>
        </p:nvSpPr>
        <p:spPr>
          <a:xfrm>
            <a:off x="2255175" y="1305948"/>
            <a:ext cx="576000" cy="5760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b="1" dirty="0"/>
              <a:t>1</a:t>
            </a:r>
            <a:endParaRPr lang="es-ES" sz="1600" b="1" dirty="0"/>
          </a:p>
        </p:txBody>
      </p:sp>
      <p:sp>
        <p:nvSpPr>
          <p:cNvPr id="21" name="CuadroTexto 20">
            <a:extLst>
              <a:ext uri="{FF2B5EF4-FFF2-40B4-BE49-F238E27FC236}">
                <a16:creationId xmlns:a16="http://schemas.microsoft.com/office/drawing/2014/main" id="{6014F6D4-50EE-4D71-A9A8-8E0AEB4F065B}"/>
              </a:ext>
            </a:extLst>
          </p:cNvPr>
          <p:cNvSpPr txBox="1"/>
          <p:nvPr/>
        </p:nvSpPr>
        <p:spPr>
          <a:xfrm>
            <a:off x="606979" y="4161186"/>
            <a:ext cx="1233647" cy="276999"/>
          </a:xfrm>
          <a:prstGeom prst="rect">
            <a:avLst/>
          </a:prstGeom>
          <a:noFill/>
        </p:spPr>
        <p:txBody>
          <a:bodyPr wrap="square" rtlCol="0">
            <a:spAutoFit/>
          </a:bodyPr>
          <a:lstStyle/>
          <a:p>
            <a:pPr algn="ctr"/>
            <a:r>
              <a:rPr lang="es-CO" sz="1200" b="1" dirty="0"/>
              <a:t>Digitalizador</a:t>
            </a:r>
            <a:endParaRPr lang="es-ES" sz="1200" b="1" dirty="0"/>
          </a:p>
        </p:txBody>
      </p:sp>
    </p:spTree>
    <p:extLst>
      <p:ext uri="{BB962C8B-B14F-4D97-AF65-F5344CB8AC3E}">
        <p14:creationId xmlns:p14="http://schemas.microsoft.com/office/powerpoint/2010/main" val="3352559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lecha: pentágono 13">
            <a:extLst>
              <a:ext uri="{FF2B5EF4-FFF2-40B4-BE49-F238E27FC236}">
                <a16:creationId xmlns:a16="http://schemas.microsoft.com/office/drawing/2014/main" id="{5504AD3D-66D0-4A5B-BD82-BBA46C416A84}"/>
              </a:ext>
            </a:extLst>
          </p:cNvPr>
          <p:cNvSpPr/>
          <p:nvPr/>
        </p:nvSpPr>
        <p:spPr>
          <a:xfrm rot="10800000">
            <a:off x="2543175" y="934281"/>
            <a:ext cx="9467850" cy="837369"/>
          </a:xfrm>
          <a:prstGeom prst="homePlate">
            <a:avLst>
              <a:gd name="adj" fmla="val 35112"/>
            </a:avLst>
          </a:prstGeom>
          <a:noFill/>
          <a:ln w="19050">
            <a:solidFill>
              <a:schemeClr val="accent6">
                <a:lumMod val="5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ES" dirty="0"/>
          </a:p>
        </p:txBody>
      </p:sp>
      <p:pic>
        <p:nvPicPr>
          <p:cNvPr id="6" name="Imagen 5">
            <a:extLst>
              <a:ext uri="{FF2B5EF4-FFF2-40B4-BE49-F238E27FC236}">
                <a16:creationId xmlns:a16="http://schemas.microsoft.com/office/drawing/2014/main" id="{74B22A0E-98A4-4880-B989-3A920C2EF3E4}"/>
              </a:ext>
            </a:extLst>
          </p:cNvPr>
          <p:cNvPicPr>
            <a:picLocks noChangeAspect="1"/>
          </p:cNvPicPr>
          <p:nvPr/>
        </p:nvPicPr>
        <p:blipFill>
          <a:blip r:embed="rId2">
            <a:clrChange>
              <a:clrFrom>
                <a:srgbClr val="E5E5E5"/>
              </a:clrFrom>
              <a:clrTo>
                <a:srgbClr val="E5E5E5">
                  <a:alpha val="0"/>
                </a:srgbClr>
              </a:clrTo>
            </a:clrChange>
          </a:blip>
          <a:stretch>
            <a:fillRect/>
          </a:stretch>
        </p:blipFill>
        <p:spPr>
          <a:xfrm>
            <a:off x="678497" y="3142011"/>
            <a:ext cx="1090613" cy="1047750"/>
          </a:xfrm>
          <a:prstGeom prst="rect">
            <a:avLst/>
          </a:prstGeom>
        </p:spPr>
      </p:pic>
      <p:pic>
        <p:nvPicPr>
          <p:cNvPr id="8" name="Imagen 7">
            <a:extLst>
              <a:ext uri="{FF2B5EF4-FFF2-40B4-BE49-F238E27FC236}">
                <a16:creationId xmlns:a16="http://schemas.microsoft.com/office/drawing/2014/main" id="{EC7B847F-BFAA-4269-B87A-7CFCA8E68F89}"/>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530130" y="2692000"/>
            <a:ext cx="693673" cy="693673"/>
          </a:xfrm>
          <a:prstGeom prst="rect">
            <a:avLst/>
          </a:prstGeom>
        </p:spPr>
      </p:pic>
      <p:sp>
        <p:nvSpPr>
          <p:cNvPr id="9" name="CuadroTexto 8">
            <a:extLst>
              <a:ext uri="{FF2B5EF4-FFF2-40B4-BE49-F238E27FC236}">
                <a16:creationId xmlns:a16="http://schemas.microsoft.com/office/drawing/2014/main" id="{7E089D1C-6D8A-4456-B516-6842BDEAE019}"/>
              </a:ext>
            </a:extLst>
          </p:cNvPr>
          <p:cNvSpPr txBox="1"/>
          <p:nvPr/>
        </p:nvSpPr>
        <p:spPr>
          <a:xfrm>
            <a:off x="3047175" y="1051911"/>
            <a:ext cx="8878125" cy="615553"/>
          </a:xfrm>
          <a:prstGeom prst="rect">
            <a:avLst/>
          </a:prstGeom>
          <a:noFill/>
        </p:spPr>
        <p:txBody>
          <a:bodyPr wrap="square" rtlCol="0">
            <a:spAutoFit/>
          </a:bodyPr>
          <a:lstStyle/>
          <a:p>
            <a:pPr algn="just"/>
            <a:r>
              <a:rPr lang="es-CO" sz="1100" b="1" dirty="0">
                <a:latin typeface="+mj-lt"/>
              </a:rPr>
              <a:t>Entregar documentos:</a:t>
            </a:r>
          </a:p>
          <a:p>
            <a:pPr algn="just"/>
            <a:r>
              <a:rPr lang="es-CO" sz="1100" dirty="0">
                <a:latin typeface="+mj-lt"/>
              </a:rPr>
              <a:t>Los documentos devueltos serán entregados al Auxiliar Operativo de Sede o quien haga sus veces para que le haga entrega al Cliente. Se debe solicitar la firma de recibido sobre el reporte generado con el listado de trámites. Ver Lineamiento de Digitalización de documentos.</a:t>
            </a:r>
            <a:endParaRPr lang="es-ES" sz="1100" dirty="0">
              <a:latin typeface="+mj-lt"/>
            </a:endParaRPr>
          </a:p>
        </p:txBody>
      </p:sp>
      <p:sp>
        <p:nvSpPr>
          <p:cNvPr id="10" name="CuadroTexto 9">
            <a:extLst>
              <a:ext uri="{FF2B5EF4-FFF2-40B4-BE49-F238E27FC236}">
                <a16:creationId xmlns:a16="http://schemas.microsoft.com/office/drawing/2014/main" id="{C236672A-DCD3-4D7D-AD46-F42DD32AB975}"/>
              </a:ext>
            </a:extLst>
          </p:cNvPr>
          <p:cNvSpPr txBox="1"/>
          <p:nvPr/>
        </p:nvSpPr>
        <p:spPr>
          <a:xfrm>
            <a:off x="3047175" y="1982800"/>
            <a:ext cx="8878125" cy="615553"/>
          </a:xfrm>
          <a:prstGeom prst="rect">
            <a:avLst/>
          </a:prstGeom>
          <a:noFill/>
        </p:spPr>
        <p:txBody>
          <a:bodyPr wrap="square" rtlCol="0">
            <a:spAutoFit/>
          </a:bodyPr>
          <a:lstStyle/>
          <a:p>
            <a:pPr algn="just"/>
            <a:r>
              <a:rPr lang="es-CO" sz="1100" b="1" dirty="0">
                <a:latin typeface="+mj-lt"/>
              </a:rPr>
              <a:t>Notificación documentos pendientes:</a:t>
            </a:r>
          </a:p>
          <a:p>
            <a:pPr algn="just"/>
            <a:r>
              <a:rPr lang="es-CO" sz="1100" dirty="0">
                <a:latin typeface="+mj-lt"/>
              </a:rPr>
              <a:t>Enviar por correo electrónico a los Coordinadores de Registro con copia al Supervisor de Imágenes, con el reporte de los documentos que continúan en estado “trámite” con vigencias previas al día anterior, de tal forma que se realice tramite del formulario o documento.</a:t>
            </a:r>
            <a:endParaRPr lang="es-ES" sz="1100" dirty="0">
              <a:latin typeface="+mj-lt"/>
            </a:endParaRPr>
          </a:p>
        </p:txBody>
      </p:sp>
      <p:sp>
        <p:nvSpPr>
          <p:cNvPr id="13" name="Elipse 12">
            <a:extLst>
              <a:ext uri="{FF2B5EF4-FFF2-40B4-BE49-F238E27FC236}">
                <a16:creationId xmlns:a16="http://schemas.microsoft.com/office/drawing/2014/main" id="{55835989-DEDC-4697-95AC-85561F74E847}"/>
              </a:ext>
            </a:extLst>
          </p:cNvPr>
          <p:cNvSpPr/>
          <p:nvPr/>
        </p:nvSpPr>
        <p:spPr>
          <a:xfrm>
            <a:off x="2255175" y="1030029"/>
            <a:ext cx="576000" cy="5760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b="1" dirty="0"/>
              <a:t>4</a:t>
            </a:r>
            <a:endParaRPr lang="es-ES" sz="1600" b="1" dirty="0"/>
          </a:p>
        </p:txBody>
      </p:sp>
      <p:sp>
        <p:nvSpPr>
          <p:cNvPr id="15" name="Flecha: pentágono 14">
            <a:extLst>
              <a:ext uri="{FF2B5EF4-FFF2-40B4-BE49-F238E27FC236}">
                <a16:creationId xmlns:a16="http://schemas.microsoft.com/office/drawing/2014/main" id="{A76B754B-D0F9-43EA-BBFB-F62D745194B8}"/>
              </a:ext>
            </a:extLst>
          </p:cNvPr>
          <p:cNvSpPr/>
          <p:nvPr/>
        </p:nvSpPr>
        <p:spPr>
          <a:xfrm rot="10800000">
            <a:off x="2543175" y="1893136"/>
            <a:ext cx="9467850" cy="798778"/>
          </a:xfrm>
          <a:prstGeom prst="homePlate">
            <a:avLst>
              <a:gd name="adj" fmla="val 34926"/>
            </a:avLst>
          </a:prstGeom>
          <a:noFill/>
          <a:ln w="19050">
            <a:solidFill>
              <a:schemeClr val="accent6">
                <a:lumMod val="5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ES" dirty="0"/>
          </a:p>
        </p:txBody>
      </p:sp>
      <p:sp>
        <p:nvSpPr>
          <p:cNvPr id="16" name="Elipse 15">
            <a:extLst>
              <a:ext uri="{FF2B5EF4-FFF2-40B4-BE49-F238E27FC236}">
                <a16:creationId xmlns:a16="http://schemas.microsoft.com/office/drawing/2014/main" id="{3F067C6E-6F51-4222-8A83-33528E3B9F6D}"/>
              </a:ext>
            </a:extLst>
          </p:cNvPr>
          <p:cNvSpPr/>
          <p:nvPr/>
        </p:nvSpPr>
        <p:spPr>
          <a:xfrm>
            <a:off x="2255175" y="1977207"/>
            <a:ext cx="576000" cy="5760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b="1" dirty="0"/>
              <a:t>5</a:t>
            </a:r>
            <a:endParaRPr lang="es-ES" sz="1600" b="1" dirty="0"/>
          </a:p>
        </p:txBody>
      </p:sp>
      <p:sp>
        <p:nvSpPr>
          <p:cNvPr id="17" name="Flecha: pentágono 16">
            <a:extLst>
              <a:ext uri="{FF2B5EF4-FFF2-40B4-BE49-F238E27FC236}">
                <a16:creationId xmlns:a16="http://schemas.microsoft.com/office/drawing/2014/main" id="{BA12535D-4FB0-48DC-8741-946BA56CE909}"/>
              </a:ext>
            </a:extLst>
          </p:cNvPr>
          <p:cNvSpPr/>
          <p:nvPr/>
        </p:nvSpPr>
        <p:spPr>
          <a:xfrm rot="10800000">
            <a:off x="2543175" y="2830435"/>
            <a:ext cx="9467850" cy="1293890"/>
          </a:xfrm>
          <a:prstGeom prst="homePlate">
            <a:avLst>
              <a:gd name="adj" fmla="val 21749"/>
            </a:avLst>
          </a:prstGeom>
          <a:noFill/>
          <a:ln w="19050">
            <a:solidFill>
              <a:schemeClr val="accent6">
                <a:lumMod val="5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ES" dirty="0"/>
          </a:p>
        </p:txBody>
      </p:sp>
      <p:sp>
        <p:nvSpPr>
          <p:cNvPr id="18" name="Elipse 17">
            <a:extLst>
              <a:ext uri="{FF2B5EF4-FFF2-40B4-BE49-F238E27FC236}">
                <a16:creationId xmlns:a16="http://schemas.microsoft.com/office/drawing/2014/main" id="{D4DDCEE6-84A1-47A5-B2B0-F12D1738338D}"/>
              </a:ext>
            </a:extLst>
          </p:cNvPr>
          <p:cNvSpPr/>
          <p:nvPr/>
        </p:nvSpPr>
        <p:spPr>
          <a:xfrm>
            <a:off x="2255175" y="3148638"/>
            <a:ext cx="576000" cy="5760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b="1" dirty="0"/>
              <a:t>6</a:t>
            </a:r>
            <a:endParaRPr lang="es-ES" sz="1600" b="1" dirty="0"/>
          </a:p>
        </p:txBody>
      </p:sp>
      <p:sp>
        <p:nvSpPr>
          <p:cNvPr id="19" name="CuadroTexto 18">
            <a:extLst>
              <a:ext uri="{FF2B5EF4-FFF2-40B4-BE49-F238E27FC236}">
                <a16:creationId xmlns:a16="http://schemas.microsoft.com/office/drawing/2014/main" id="{9797DAD3-1E6F-4ACB-AC50-7ED6E8813563}"/>
              </a:ext>
            </a:extLst>
          </p:cNvPr>
          <p:cNvSpPr txBox="1"/>
          <p:nvPr/>
        </p:nvSpPr>
        <p:spPr>
          <a:xfrm>
            <a:off x="3047174" y="2891506"/>
            <a:ext cx="8878125" cy="1123384"/>
          </a:xfrm>
          <a:prstGeom prst="rect">
            <a:avLst/>
          </a:prstGeom>
          <a:noFill/>
        </p:spPr>
        <p:txBody>
          <a:bodyPr wrap="square" rtlCol="0">
            <a:spAutoFit/>
          </a:bodyPr>
          <a:lstStyle/>
          <a:p>
            <a:pPr algn="just"/>
            <a:r>
              <a:rPr lang="es-CO" sz="1100" b="1" dirty="0">
                <a:latin typeface="+mj-lt"/>
              </a:rPr>
              <a:t>Verificar solicitud de cambio de imagen:</a:t>
            </a:r>
          </a:p>
          <a:p>
            <a:pPr algn="just"/>
            <a:r>
              <a:rPr lang="es-CO" sz="1100" dirty="0">
                <a:latin typeface="+mj-lt"/>
              </a:rPr>
              <a:t>Revisar si hay solicitudes de cambio o adición de imágenes a través del formato </a:t>
            </a:r>
            <a:r>
              <a:rPr lang="es-CO" sz="1100" b="1" i="1" dirty="0">
                <a:latin typeface="+mj-lt"/>
              </a:rPr>
              <a:t>Control y entrega de documentos</a:t>
            </a:r>
            <a:r>
              <a:rPr lang="es-CO" sz="1100" dirty="0">
                <a:latin typeface="+mj-lt"/>
              </a:rPr>
              <a:t> para Registro Mercantil, ESAL o RUP.</a:t>
            </a:r>
          </a:p>
          <a:p>
            <a:pPr algn="just"/>
            <a:endParaRPr lang="es-CO" sz="1100" dirty="0">
              <a:latin typeface="+mj-lt"/>
            </a:endParaRPr>
          </a:p>
          <a:p>
            <a:pPr algn="just"/>
            <a:r>
              <a:rPr lang="es-CO" sz="1100" b="1" dirty="0">
                <a:latin typeface="+mj-lt"/>
              </a:rPr>
              <a:t>Nota:</a:t>
            </a:r>
          </a:p>
          <a:p>
            <a:pPr algn="just"/>
            <a:r>
              <a:rPr lang="es-CO" sz="1100" dirty="0">
                <a:latin typeface="+mj-lt"/>
              </a:rPr>
              <a:t>El cambio o adición de imagen de documentos solamente se dará cuando el trámite se encuentre en estado “asignado al abogado” para RM y ESAL y en estado “cambio de imagen autorizado” para el RUP. Lo anterior, quiere decir que ya existen imágenes asociadas al número de trámite en estudio.</a:t>
            </a:r>
            <a:endParaRPr lang="es-ES" sz="1100" dirty="0">
              <a:latin typeface="+mj-lt"/>
            </a:endParaRPr>
          </a:p>
        </p:txBody>
      </p:sp>
      <p:sp>
        <p:nvSpPr>
          <p:cNvPr id="20" name="Flecha: pentágono 19">
            <a:extLst>
              <a:ext uri="{FF2B5EF4-FFF2-40B4-BE49-F238E27FC236}">
                <a16:creationId xmlns:a16="http://schemas.microsoft.com/office/drawing/2014/main" id="{60DED0F8-DA5E-43D8-BE8F-353BE9EBE690}"/>
              </a:ext>
            </a:extLst>
          </p:cNvPr>
          <p:cNvSpPr/>
          <p:nvPr/>
        </p:nvSpPr>
        <p:spPr>
          <a:xfrm rot="10800000">
            <a:off x="2543175" y="4229583"/>
            <a:ext cx="9467850" cy="1443156"/>
          </a:xfrm>
          <a:prstGeom prst="homePlate">
            <a:avLst>
              <a:gd name="adj" fmla="val 21749"/>
            </a:avLst>
          </a:prstGeom>
          <a:noFill/>
          <a:ln w="19050">
            <a:solidFill>
              <a:schemeClr val="accent6">
                <a:lumMod val="5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ES" dirty="0"/>
          </a:p>
        </p:txBody>
      </p:sp>
      <p:sp>
        <p:nvSpPr>
          <p:cNvPr id="21" name="Elipse 20">
            <a:extLst>
              <a:ext uri="{FF2B5EF4-FFF2-40B4-BE49-F238E27FC236}">
                <a16:creationId xmlns:a16="http://schemas.microsoft.com/office/drawing/2014/main" id="{08D248B0-F175-4334-A763-7FA3C0E5DE0C}"/>
              </a:ext>
            </a:extLst>
          </p:cNvPr>
          <p:cNvSpPr/>
          <p:nvPr/>
        </p:nvSpPr>
        <p:spPr>
          <a:xfrm>
            <a:off x="2255175" y="4547786"/>
            <a:ext cx="576000" cy="5760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b="1" dirty="0"/>
              <a:t>7</a:t>
            </a:r>
            <a:endParaRPr lang="es-ES" sz="1600" b="1" dirty="0"/>
          </a:p>
        </p:txBody>
      </p:sp>
      <p:sp>
        <p:nvSpPr>
          <p:cNvPr id="22" name="CuadroTexto 21">
            <a:extLst>
              <a:ext uri="{FF2B5EF4-FFF2-40B4-BE49-F238E27FC236}">
                <a16:creationId xmlns:a16="http://schemas.microsoft.com/office/drawing/2014/main" id="{9CD8643C-FBD7-4FD3-B78C-F93FDB345041}"/>
              </a:ext>
            </a:extLst>
          </p:cNvPr>
          <p:cNvSpPr txBox="1"/>
          <p:nvPr/>
        </p:nvSpPr>
        <p:spPr>
          <a:xfrm>
            <a:off x="3047174" y="4290654"/>
            <a:ext cx="8878125" cy="1123384"/>
          </a:xfrm>
          <a:prstGeom prst="rect">
            <a:avLst/>
          </a:prstGeom>
          <a:noFill/>
        </p:spPr>
        <p:txBody>
          <a:bodyPr wrap="square" rtlCol="0">
            <a:spAutoFit/>
          </a:bodyPr>
          <a:lstStyle/>
          <a:p>
            <a:pPr algn="just"/>
            <a:r>
              <a:rPr lang="es-CO" sz="1100" b="1" dirty="0">
                <a:latin typeface="+mj-lt"/>
              </a:rPr>
              <a:t>Realizar cambio de imagen:</a:t>
            </a:r>
          </a:p>
          <a:p>
            <a:pPr algn="just"/>
            <a:r>
              <a:rPr lang="es-CO" sz="1100" dirty="0">
                <a:latin typeface="+mj-lt"/>
              </a:rPr>
              <a:t>Revisar el cambio o adición de los documentos y digitalizarlos de acuerdo con la solicitud remitida por el abogado y que se indica en el formato </a:t>
            </a:r>
            <a:r>
              <a:rPr lang="es-CO" sz="1100" b="1" i="1" dirty="0">
                <a:latin typeface="+mj-lt"/>
              </a:rPr>
              <a:t>Control y entrega de documentos</a:t>
            </a:r>
            <a:r>
              <a:rPr lang="es-CO" sz="1100" dirty="0">
                <a:latin typeface="+mj-lt"/>
              </a:rPr>
              <a:t>, y al final archivarlos. Así mismo, informar mediante correo electrónico al Supervisor de imágenes y al Subdirector de Sede correspondiente cuando concluya esta digitalización y se debe registrar en el formato </a:t>
            </a:r>
            <a:r>
              <a:rPr lang="es-CO" sz="1100" b="1" i="1" dirty="0">
                <a:latin typeface="+mj-lt"/>
              </a:rPr>
              <a:t>Control diario de digitalización de formatos para cambio de imagen.</a:t>
            </a:r>
          </a:p>
          <a:p>
            <a:pPr algn="just"/>
            <a:endParaRPr lang="es-CO" sz="1100" dirty="0">
              <a:latin typeface="+mj-lt"/>
            </a:endParaRPr>
          </a:p>
          <a:p>
            <a:pPr algn="just"/>
            <a:r>
              <a:rPr lang="es-CO" sz="1100" b="1" dirty="0">
                <a:latin typeface="+mj-lt"/>
              </a:rPr>
              <a:t>NOTA: </a:t>
            </a:r>
            <a:r>
              <a:rPr lang="es-CO" sz="1100" dirty="0">
                <a:latin typeface="+mj-lt"/>
              </a:rPr>
              <a:t>Únicamente se debe volver a digitalizar lo solicitado en los formatos anteriormente mencionados.</a:t>
            </a:r>
            <a:endParaRPr lang="es-ES" sz="1100" dirty="0">
              <a:latin typeface="+mj-lt"/>
            </a:endParaRPr>
          </a:p>
        </p:txBody>
      </p:sp>
      <p:sp>
        <p:nvSpPr>
          <p:cNvPr id="23" name="Flecha: pentágono 22">
            <a:extLst>
              <a:ext uri="{FF2B5EF4-FFF2-40B4-BE49-F238E27FC236}">
                <a16:creationId xmlns:a16="http://schemas.microsoft.com/office/drawing/2014/main" id="{F4F2DC62-A3D9-4687-87E0-D5EB67D6716F}"/>
              </a:ext>
            </a:extLst>
          </p:cNvPr>
          <p:cNvSpPr/>
          <p:nvPr/>
        </p:nvSpPr>
        <p:spPr>
          <a:xfrm rot="10800000">
            <a:off x="2543175" y="5846310"/>
            <a:ext cx="9467850" cy="721578"/>
          </a:xfrm>
          <a:prstGeom prst="homePlate">
            <a:avLst>
              <a:gd name="adj" fmla="val 40229"/>
            </a:avLst>
          </a:prstGeom>
          <a:noFill/>
          <a:ln w="19050">
            <a:solidFill>
              <a:schemeClr val="accent6">
                <a:lumMod val="5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ES" dirty="0"/>
          </a:p>
        </p:txBody>
      </p:sp>
      <p:sp>
        <p:nvSpPr>
          <p:cNvPr id="24" name="Elipse 23">
            <a:extLst>
              <a:ext uri="{FF2B5EF4-FFF2-40B4-BE49-F238E27FC236}">
                <a16:creationId xmlns:a16="http://schemas.microsoft.com/office/drawing/2014/main" id="{1610B3A6-C232-45D6-BE74-B391A9A46E3B}"/>
              </a:ext>
            </a:extLst>
          </p:cNvPr>
          <p:cNvSpPr/>
          <p:nvPr/>
        </p:nvSpPr>
        <p:spPr>
          <a:xfrm>
            <a:off x="2255175" y="5946934"/>
            <a:ext cx="576000" cy="5760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b="1" dirty="0"/>
              <a:t>8</a:t>
            </a:r>
            <a:endParaRPr lang="es-ES" sz="1600" b="1" dirty="0"/>
          </a:p>
        </p:txBody>
      </p:sp>
      <p:sp>
        <p:nvSpPr>
          <p:cNvPr id="25" name="CuadroTexto 24">
            <a:extLst>
              <a:ext uri="{FF2B5EF4-FFF2-40B4-BE49-F238E27FC236}">
                <a16:creationId xmlns:a16="http://schemas.microsoft.com/office/drawing/2014/main" id="{BE75EC3F-5662-4FEC-B390-D57BA1658A6C}"/>
              </a:ext>
            </a:extLst>
          </p:cNvPr>
          <p:cNvSpPr txBox="1"/>
          <p:nvPr/>
        </p:nvSpPr>
        <p:spPr>
          <a:xfrm>
            <a:off x="3047174" y="5907381"/>
            <a:ext cx="8878125" cy="615553"/>
          </a:xfrm>
          <a:prstGeom prst="rect">
            <a:avLst/>
          </a:prstGeom>
          <a:noFill/>
        </p:spPr>
        <p:txBody>
          <a:bodyPr wrap="square" rtlCol="0">
            <a:spAutoFit/>
          </a:bodyPr>
          <a:lstStyle/>
          <a:p>
            <a:pPr algn="just"/>
            <a:r>
              <a:rPr lang="es-CO" sz="1100" b="1" dirty="0">
                <a:latin typeface="+mj-lt"/>
              </a:rPr>
              <a:t>Recolección de documentos:</a:t>
            </a:r>
          </a:p>
          <a:p>
            <a:pPr algn="just"/>
            <a:r>
              <a:rPr lang="es-CO" sz="1100" dirty="0">
                <a:latin typeface="+mj-lt"/>
              </a:rPr>
              <a:t>Realizar recorrido por todas las Cajas y recoger todos los documentos con números de trámite que correspondan a los registros. (Mercantil, ESAL, Proponentes y RUES).</a:t>
            </a:r>
            <a:endParaRPr lang="es-ES" sz="1100" dirty="0">
              <a:latin typeface="+mj-lt"/>
            </a:endParaRPr>
          </a:p>
        </p:txBody>
      </p:sp>
      <p:sp>
        <p:nvSpPr>
          <p:cNvPr id="26" name="CuadroTexto 25">
            <a:extLst>
              <a:ext uri="{FF2B5EF4-FFF2-40B4-BE49-F238E27FC236}">
                <a16:creationId xmlns:a16="http://schemas.microsoft.com/office/drawing/2014/main" id="{3A220A6B-7611-4C3E-82FC-88FBA1C59016}"/>
              </a:ext>
            </a:extLst>
          </p:cNvPr>
          <p:cNvSpPr txBox="1"/>
          <p:nvPr/>
        </p:nvSpPr>
        <p:spPr>
          <a:xfrm>
            <a:off x="606979" y="4161186"/>
            <a:ext cx="1233647" cy="276999"/>
          </a:xfrm>
          <a:prstGeom prst="rect">
            <a:avLst/>
          </a:prstGeom>
          <a:noFill/>
        </p:spPr>
        <p:txBody>
          <a:bodyPr wrap="square" rtlCol="0">
            <a:spAutoFit/>
          </a:bodyPr>
          <a:lstStyle/>
          <a:p>
            <a:pPr algn="ctr"/>
            <a:r>
              <a:rPr lang="es-CO" sz="1200" b="1" dirty="0"/>
              <a:t>Digitalizador</a:t>
            </a:r>
            <a:endParaRPr lang="es-ES" sz="1200" b="1" dirty="0"/>
          </a:p>
        </p:txBody>
      </p:sp>
      <p:sp>
        <p:nvSpPr>
          <p:cNvPr id="27" name="CuadroTexto 26">
            <a:extLst>
              <a:ext uri="{FF2B5EF4-FFF2-40B4-BE49-F238E27FC236}">
                <a16:creationId xmlns:a16="http://schemas.microsoft.com/office/drawing/2014/main" id="{6E893B67-059D-4129-AFF3-AF5A0176531C}"/>
              </a:ext>
            </a:extLst>
          </p:cNvPr>
          <p:cNvSpPr txBox="1"/>
          <p:nvPr/>
        </p:nvSpPr>
        <p:spPr>
          <a:xfrm>
            <a:off x="384789" y="220564"/>
            <a:ext cx="9363075" cy="523220"/>
          </a:xfrm>
          <a:prstGeom prst="rect">
            <a:avLst/>
          </a:prstGeom>
          <a:noFill/>
        </p:spPr>
        <p:txBody>
          <a:bodyPr wrap="square" rtlCol="0">
            <a:spAutoFit/>
          </a:bodyPr>
          <a:lstStyle/>
          <a:p>
            <a:r>
              <a:rPr lang="es-CO" sz="2800" b="1" dirty="0">
                <a:solidFill>
                  <a:srgbClr val="FF0000"/>
                </a:solidFill>
              </a:rPr>
              <a:t>Actividades Digitalización</a:t>
            </a:r>
            <a:endParaRPr lang="es-ES" sz="2800" b="1" dirty="0">
              <a:solidFill>
                <a:srgbClr val="FF0000"/>
              </a:solidFill>
            </a:endParaRPr>
          </a:p>
        </p:txBody>
      </p:sp>
    </p:spTree>
    <p:extLst>
      <p:ext uri="{BB962C8B-B14F-4D97-AF65-F5344CB8AC3E}">
        <p14:creationId xmlns:p14="http://schemas.microsoft.com/office/powerpoint/2010/main" val="4169902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lecha: pentágono 13">
            <a:extLst>
              <a:ext uri="{FF2B5EF4-FFF2-40B4-BE49-F238E27FC236}">
                <a16:creationId xmlns:a16="http://schemas.microsoft.com/office/drawing/2014/main" id="{5504AD3D-66D0-4A5B-BD82-BBA46C416A84}"/>
              </a:ext>
            </a:extLst>
          </p:cNvPr>
          <p:cNvSpPr/>
          <p:nvPr/>
        </p:nvSpPr>
        <p:spPr>
          <a:xfrm rot="10800000">
            <a:off x="2543175" y="934278"/>
            <a:ext cx="9467850" cy="1004545"/>
          </a:xfrm>
          <a:prstGeom prst="homePlate">
            <a:avLst>
              <a:gd name="adj" fmla="val 35112"/>
            </a:avLst>
          </a:prstGeom>
          <a:noFill/>
          <a:ln w="19050">
            <a:solidFill>
              <a:schemeClr val="accent6">
                <a:lumMod val="5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ES" dirty="0"/>
          </a:p>
        </p:txBody>
      </p:sp>
      <p:pic>
        <p:nvPicPr>
          <p:cNvPr id="6" name="Imagen 5">
            <a:extLst>
              <a:ext uri="{FF2B5EF4-FFF2-40B4-BE49-F238E27FC236}">
                <a16:creationId xmlns:a16="http://schemas.microsoft.com/office/drawing/2014/main" id="{74B22A0E-98A4-4880-B989-3A920C2EF3E4}"/>
              </a:ext>
            </a:extLst>
          </p:cNvPr>
          <p:cNvPicPr>
            <a:picLocks noChangeAspect="1"/>
          </p:cNvPicPr>
          <p:nvPr/>
        </p:nvPicPr>
        <p:blipFill>
          <a:blip r:embed="rId2">
            <a:clrChange>
              <a:clrFrom>
                <a:srgbClr val="E5E5E5"/>
              </a:clrFrom>
              <a:clrTo>
                <a:srgbClr val="E5E5E5">
                  <a:alpha val="0"/>
                </a:srgbClr>
              </a:clrTo>
            </a:clrChange>
          </a:blip>
          <a:stretch>
            <a:fillRect/>
          </a:stretch>
        </p:blipFill>
        <p:spPr>
          <a:xfrm>
            <a:off x="678497" y="3142011"/>
            <a:ext cx="1090613" cy="1047750"/>
          </a:xfrm>
          <a:prstGeom prst="rect">
            <a:avLst/>
          </a:prstGeom>
        </p:spPr>
      </p:pic>
      <p:pic>
        <p:nvPicPr>
          <p:cNvPr id="8" name="Imagen 7">
            <a:extLst>
              <a:ext uri="{FF2B5EF4-FFF2-40B4-BE49-F238E27FC236}">
                <a16:creationId xmlns:a16="http://schemas.microsoft.com/office/drawing/2014/main" id="{EC7B847F-BFAA-4269-B87A-7CFCA8E68F89}"/>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530130" y="2692000"/>
            <a:ext cx="693673" cy="693673"/>
          </a:xfrm>
          <a:prstGeom prst="rect">
            <a:avLst/>
          </a:prstGeom>
        </p:spPr>
      </p:pic>
      <p:sp>
        <p:nvSpPr>
          <p:cNvPr id="9" name="CuadroTexto 8">
            <a:extLst>
              <a:ext uri="{FF2B5EF4-FFF2-40B4-BE49-F238E27FC236}">
                <a16:creationId xmlns:a16="http://schemas.microsoft.com/office/drawing/2014/main" id="{7E089D1C-6D8A-4456-B516-6842BDEAE019}"/>
              </a:ext>
            </a:extLst>
          </p:cNvPr>
          <p:cNvSpPr txBox="1"/>
          <p:nvPr/>
        </p:nvSpPr>
        <p:spPr>
          <a:xfrm>
            <a:off x="3047173" y="984717"/>
            <a:ext cx="8878125" cy="954107"/>
          </a:xfrm>
          <a:prstGeom prst="rect">
            <a:avLst/>
          </a:prstGeom>
          <a:noFill/>
        </p:spPr>
        <p:txBody>
          <a:bodyPr wrap="square" rtlCol="0">
            <a:spAutoFit/>
          </a:bodyPr>
          <a:lstStyle/>
          <a:p>
            <a:pPr algn="just"/>
            <a:r>
              <a:rPr lang="es-CO" sz="1100" b="1" dirty="0">
                <a:latin typeface="+mj-lt"/>
              </a:rPr>
              <a:t>Documentos de cámara móvil:</a:t>
            </a:r>
          </a:p>
          <a:p>
            <a:pPr algn="just"/>
            <a:r>
              <a:rPr lang="es-CO" sz="1100" dirty="0">
                <a:latin typeface="+mj-lt"/>
              </a:rPr>
              <a:t>Enviar los formulario de Matrícula y Renovación de matrícula al Outsourcing de Digitación.</a:t>
            </a:r>
          </a:p>
          <a:p>
            <a:pPr algn="just"/>
            <a:endParaRPr lang="es-CO" sz="1100" dirty="0">
              <a:latin typeface="+mj-lt"/>
            </a:endParaRPr>
          </a:p>
          <a:p>
            <a:pPr algn="just"/>
            <a:r>
              <a:rPr lang="es-CO" sz="1100" dirty="0">
                <a:latin typeface="+mj-lt"/>
              </a:rPr>
              <a:t>Entregar al Supervisor de Imágenes de Registro Mercantil y ESAL, los documentos de (Mercantil, ESAL, Proponentes y RUES) recolectados en Cámara Móvil y diligenciar el formato </a:t>
            </a:r>
            <a:r>
              <a:rPr lang="es-CO" sz="1100" b="1" i="1" dirty="0">
                <a:latin typeface="+mj-lt"/>
              </a:rPr>
              <a:t>Remisión de Documentos a Digitalizar en Registro Mercantil y Esales </a:t>
            </a:r>
            <a:r>
              <a:rPr lang="es-CO" sz="1100" dirty="0">
                <a:latin typeface="+mj-lt"/>
              </a:rPr>
              <a:t>relacionando los documentos entregados.</a:t>
            </a:r>
            <a:endParaRPr lang="es-ES" sz="1100" dirty="0">
              <a:latin typeface="+mj-lt"/>
            </a:endParaRPr>
          </a:p>
        </p:txBody>
      </p:sp>
      <p:sp>
        <p:nvSpPr>
          <p:cNvPr id="10" name="CuadroTexto 9">
            <a:extLst>
              <a:ext uri="{FF2B5EF4-FFF2-40B4-BE49-F238E27FC236}">
                <a16:creationId xmlns:a16="http://schemas.microsoft.com/office/drawing/2014/main" id="{C236672A-DCD3-4D7D-AD46-F42DD32AB975}"/>
              </a:ext>
            </a:extLst>
          </p:cNvPr>
          <p:cNvSpPr txBox="1"/>
          <p:nvPr/>
        </p:nvSpPr>
        <p:spPr>
          <a:xfrm>
            <a:off x="3047175" y="2135200"/>
            <a:ext cx="8878125" cy="954107"/>
          </a:xfrm>
          <a:prstGeom prst="rect">
            <a:avLst/>
          </a:prstGeom>
          <a:noFill/>
        </p:spPr>
        <p:txBody>
          <a:bodyPr wrap="square" rtlCol="0">
            <a:spAutoFit/>
          </a:bodyPr>
          <a:lstStyle/>
          <a:p>
            <a:pPr algn="just"/>
            <a:r>
              <a:rPr lang="es-CO" sz="1100" b="1" dirty="0">
                <a:latin typeface="+mj-lt"/>
              </a:rPr>
              <a:t>Realizar alistamiento:</a:t>
            </a:r>
          </a:p>
          <a:p>
            <a:pPr algn="just"/>
            <a:r>
              <a:rPr lang="es-CO" sz="1100" dirty="0">
                <a:latin typeface="+mj-lt"/>
              </a:rPr>
              <a:t>Realizar el alistamiento de los documentos teniendo en cuenta lo descrito en el Lineamiento de Digitalización de documentos.</a:t>
            </a:r>
          </a:p>
          <a:p>
            <a:pPr algn="just"/>
            <a:endParaRPr lang="es-CO" sz="1100" dirty="0">
              <a:latin typeface="+mj-lt"/>
            </a:endParaRPr>
          </a:p>
          <a:p>
            <a:pPr algn="just"/>
            <a:r>
              <a:rPr lang="es-CO" sz="1100" dirty="0">
                <a:latin typeface="+mj-lt"/>
              </a:rPr>
              <a:t>* Extraer ganchos, ordenar los documentos de acuerdo a como van a ser digitalizados.</a:t>
            </a:r>
          </a:p>
          <a:p>
            <a:pPr algn="just"/>
            <a:r>
              <a:rPr lang="es-CO" sz="1100" dirty="0">
                <a:latin typeface="+mj-lt"/>
              </a:rPr>
              <a:t>* Contar el número de páginas y escribir el total en la parte superior izquierda del recibo de pago.</a:t>
            </a:r>
            <a:endParaRPr lang="es-ES" sz="1100" dirty="0">
              <a:latin typeface="+mj-lt"/>
            </a:endParaRPr>
          </a:p>
        </p:txBody>
      </p:sp>
      <p:sp>
        <p:nvSpPr>
          <p:cNvPr id="13" name="Elipse 12">
            <a:extLst>
              <a:ext uri="{FF2B5EF4-FFF2-40B4-BE49-F238E27FC236}">
                <a16:creationId xmlns:a16="http://schemas.microsoft.com/office/drawing/2014/main" id="{55835989-DEDC-4697-95AC-85561F74E847}"/>
              </a:ext>
            </a:extLst>
          </p:cNvPr>
          <p:cNvSpPr/>
          <p:nvPr/>
        </p:nvSpPr>
        <p:spPr>
          <a:xfrm>
            <a:off x="2234025" y="1163878"/>
            <a:ext cx="576000" cy="5760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b="1" dirty="0"/>
              <a:t>9</a:t>
            </a:r>
            <a:endParaRPr lang="es-ES" sz="1600" b="1" dirty="0"/>
          </a:p>
        </p:txBody>
      </p:sp>
      <p:sp>
        <p:nvSpPr>
          <p:cNvPr id="15" name="Flecha: pentágono 14">
            <a:extLst>
              <a:ext uri="{FF2B5EF4-FFF2-40B4-BE49-F238E27FC236}">
                <a16:creationId xmlns:a16="http://schemas.microsoft.com/office/drawing/2014/main" id="{A76B754B-D0F9-43EA-BBFB-F62D745194B8}"/>
              </a:ext>
            </a:extLst>
          </p:cNvPr>
          <p:cNvSpPr/>
          <p:nvPr/>
        </p:nvSpPr>
        <p:spPr>
          <a:xfrm rot="10800000">
            <a:off x="2543175" y="2064585"/>
            <a:ext cx="9467850" cy="1077425"/>
          </a:xfrm>
          <a:prstGeom prst="homePlate">
            <a:avLst>
              <a:gd name="adj" fmla="val 38503"/>
            </a:avLst>
          </a:prstGeom>
          <a:noFill/>
          <a:ln w="19050">
            <a:solidFill>
              <a:schemeClr val="accent6">
                <a:lumMod val="5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ES" dirty="0"/>
          </a:p>
        </p:txBody>
      </p:sp>
      <p:sp>
        <p:nvSpPr>
          <p:cNvPr id="16" name="Elipse 15">
            <a:extLst>
              <a:ext uri="{FF2B5EF4-FFF2-40B4-BE49-F238E27FC236}">
                <a16:creationId xmlns:a16="http://schemas.microsoft.com/office/drawing/2014/main" id="{3F067C6E-6F51-4222-8A83-33528E3B9F6D}"/>
              </a:ext>
            </a:extLst>
          </p:cNvPr>
          <p:cNvSpPr/>
          <p:nvPr/>
        </p:nvSpPr>
        <p:spPr>
          <a:xfrm>
            <a:off x="2234025" y="2295016"/>
            <a:ext cx="576000" cy="5760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b="1" dirty="0"/>
              <a:t>10</a:t>
            </a:r>
            <a:endParaRPr lang="es-ES" sz="1600" b="1" dirty="0"/>
          </a:p>
        </p:txBody>
      </p:sp>
      <p:sp>
        <p:nvSpPr>
          <p:cNvPr id="17" name="Flecha: pentágono 16">
            <a:extLst>
              <a:ext uri="{FF2B5EF4-FFF2-40B4-BE49-F238E27FC236}">
                <a16:creationId xmlns:a16="http://schemas.microsoft.com/office/drawing/2014/main" id="{BA12535D-4FB0-48DC-8741-946BA56CE909}"/>
              </a:ext>
            </a:extLst>
          </p:cNvPr>
          <p:cNvSpPr/>
          <p:nvPr/>
        </p:nvSpPr>
        <p:spPr>
          <a:xfrm rot="10800000">
            <a:off x="2543175" y="3267770"/>
            <a:ext cx="9467850" cy="1712152"/>
          </a:xfrm>
          <a:prstGeom prst="homePlate">
            <a:avLst>
              <a:gd name="adj" fmla="val 21749"/>
            </a:avLst>
          </a:prstGeom>
          <a:noFill/>
          <a:ln w="19050">
            <a:solidFill>
              <a:schemeClr val="accent6">
                <a:lumMod val="5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ES" dirty="0"/>
          </a:p>
        </p:txBody>
      </p:sp>
      <p:sp>
        <p:nvSpPr>
          <p:cNvPr id="18" name="Elipse 17">
            <a:extLst>
              <a:ext uri="{FF2B5EF4-FFF2-40B4-BE49-F238E27FC236}">
                <a16:creationId xmlns:a16="http://schemas.microsoft.com/office/drawing/2014/main" id="{D4DDCEE6-84A1-47A5-B2B0-F12D1738338D}"/>
              </a:ext>
            </a:extLst>
          </p:cNvPr>
          <p:cNvSpPr/>
          <p:nvPr/>
        </p:nvSpPr>
        <p:spPr>
          <a:xfrm>
            <a:off x="2234025" y="3932649"/>
            <a:ext cx="576000" cy="5760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b="1" dirty="0"/>
              <a:t>11</a:t>
            </a:r>
            <a:endParaRPr lang="es-ES" sz="1600" b="1" dirty="0"/>
          </a:p>
        </p:txBody>
      </p:sp>
      <p:sp>
        <p:nvSpPr>
          <p:cNvPr id="19" name="CuadroTexto 18">
            <a:extLst>
              <a:ext uri="{FF2B5EF4-FFF2-40B4-BE49-F238E27FC236}">
                <a16:creationId xmlns:a16="http://schemas.microsoft.com/office/drawing/2014/main" id="{9797DAD3-1E6F-4ACB-AC50-7ED6E8813563}"/>
              </a:ext>
            </a:extLst>
          </p:cNvPr>
          <p:cNvSpPr txBox="1"/>
          <p:nvPr/>
        </p:nvSpPr>
        <p:spPr>
          <a:xfrm>
            <a:off x="3047174" y="3329656"/>
            <a:ext cx="8878125" cy="1631216"/>
          </a:xfrm>
          <a:prstGeom prst="rect">
            <a:avLst/>
          </a:prstGeom>
          <a:noFill/>
        </p:spPr>
        <p:txBody>
          <a:bodyPr wrap="square" rtlCol="0">
            <a:spAutoFit/>
          </a:bodyPr>
          <a:lstStyle/>
          <a:p>
            <a:pPr algn="just"/>
            <a:r>
              <a:rPr lang="es-CO" sz="1100" b="1" dirty="0">
                <a:latin typeface="+mj-lt"/>
              </a:rPr>
              <a:t>Digitalizar documentos:</a:t>
            </a:r>
          </a:p>
          <a:p>
            <a:pPr algn="just"/>
            <a:r>
              <a:rPr lang="es-CO" sz="1100" dirty="0">
                <a:latin typeface="+mj-lt"/>
              </a:rPr>
              <a:t>Cargar los documentos a través del aplicativo "</a:t>
            </a:r>
            <a:r>
              <a:rPr lang="es-CO" sz="1100" dirty="0" err="1">
                <a:latin typeface="+mj-lt"/>
              </a:rPr>
              <a:t>Paper</a:t>
            </a:r>
            <a:r>
              <a:rPr lang="es-CO" sz="1100" dirty="0">
                <a:latin typeface="+mj-lt"/>
              </a:rPr>
              <a:t> </a:t>
            </a:r>
            <a:r>
              <a:rPr lang="es-CO" sz="1100" dirty="0" err="1">
                <a:latin typeface="+mj-lt"/>
              </a:rPr>
              <a:t>Stream</a:t>
            </a:r>
            <a:r>
              <a:rPr lang="es-CO" sz="1100" dirty="0">
                <a:latin typeface="+mj-lt"/>
              </a:rPr>
              <a:t> Capture" y seleccionar el método de digitalización: Masivo/Local/, Ingresar al Gestor Documental y seleccionar la opción documentos por cargar.</a:t>
            </a:r>
          </a:p>
          <a:p>
            <a:pPr algn="just"/>
            <a:endParaRPr lang="es-CO" sz="1100" dirty="0">
              <a:latin typeface="+mj-lt"/>
            </a:endParaRPr>
          </a:p>
          <a:p>
            <a:pPr algn="just"/>
            <a:r>
              <a:rPr lang="es-CO" sz="1100" dirty="0">
                <a:latin typeface="+mj-lt"/>
              </a:rPr>
              <a:t>1. El proceso de captura o digitalización se desarrolla después que los documentos han sido revisados en la fase de alistamiento.</a:t>
            </a:r>
          </a:p>
          <a:p>
            <a:pPr algn="just"/>
            <a:r>
              <a:rPr lang="es-CO" sz="1100" dirty="0">
                <a:latin typeface="+mj-lt"/>
              </a:rPr>
              <a:t>2. Al digitalizar un documento se debe tener presente el tipo de configuración que debe tener el escáner con el propósito de obtener una imagen nítida y totalmente legible.</a:t>
            </a:r>
          </a:p>
          <a:p>
            <a:pPr algn="just"/>
            <a:r>
              <a:rPr lang="es-CO" sz="1100" dirty="0">
                <a:latin typeface="+mj-lt"/>
              </a:rPr>
              <a:t>3. Diligenciar el formato </a:t>
            </a:r>
            <a:r>
              <a:rPr lang="es-CO" sz="1100" b="1" i="1" dirty="0">
                <a:latin typeface="+mj-lt"/>
              </a:rPr>
              <a:t>Control Diario Digitalización Documentos y Formularios en Sedes </a:t>
            </a:r>
            <a:r>
              <a:rPr lang="es-CO" sz="1100" dirty="0">
                <a:latin typeface="+mj-lt"/>
              </a:rPr>
              <a:t>cuando se digitalizan documentos correspondientes a sugerencias, quejas, felicitaciones o aquellos relacionados con el Centro de Solución de Controversias.</a:t>
            </a:r>
            <a:endParaRPr lang="es-ES" sz="1100" dirty="0">
              <a:latin typeface="+mj-lt"/>
            </a:endParaRPr>
          </a:p>
        </p:txBody>
      </p:sp>
      <p:sp>
        <p:nvSpPr>
          <p:cNvPr id="26" name="Flecha: pentágono 25">
            <a:extLst>
              <a:ext uri="{FF2B5EF4-FFF2-40B4-BE49-F238E27FC236}">
                <a16:creationId xmlns:a16="http://schemas.microsoft.com/office/drawing/2014/main" id="{7AC8E54F-2B05-4FD4-A57E-343703278465}"/>
              </a:ext>
            </a:extLst>
          </p:cNvPr>
          <p:cNvSpPr/>
          <p:nvPr/>
        </p:nvSpPr>
        <p:spPr>
          <a:xfrm rot="10800000">
            <a:off x="2543174" y="5111642"/>
            <a:ext cx="9467850" cy="1523825"/>
          </a:xfrm>
          <a:prstGeom prst="homePlate">
            <a:avLst>
              <a:gd name="adj" fmla="val 21749"/>
            </a:avLst>
          </a:prstGeom>
          <a:noFill/>
          <a:ln w="19050">
            <a:solidFill>
              <a:schemeClr val="accent6">
                <a:lumMod val="5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ES" dirty="0"/>
          </a:p>
        </p:txBody>
      </p:sp>
      <p:sp>
        <p:nvSpPr>
          <p:cNvPr id="27" name="Elipse 26">
            <a:extLst>
              <a:ext uri="{FF2B5EF4-FFF2-40B4-BE49-F238E27FC236}">
                <a16:creationId xmlns:a16="http://schemas.microsoft.com/office/drawing/2014/main" id="{40C26566-C948-4232-89A4-FD25044B5CA3}"/>
              </a:ext>
            </a:extLst>
          </p:cNvPr>
          <p:cNvSpPr/>
          <p:nvPr/>
        </p:nvSpPr>
        <p:spPr>
          <a:xfrm>
            <a:off x="2255174" y="5440041"/>
            <a:ext cx="576000" cy="5760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b="1" dirty="0"/>
              <a:t>12</a:t>
            </a:r>
            <a:endParaRPr lang="es-ES" sz="1600" b="1" dirty="0"/>
          </a:p>
        </p:txBody>
      </p:sp>
      <p:sp>
        <p:nvSpPr>
          <p:cNvPr id="28" name="CuadroTexto 27">
            <a:extLst>
              <a:ext uri="{FF2B5EF4-FFF2-40B4-BE49-F238E27FC236}">
                <a16:creationId xmlns:a16="http://schemas.microsoft.com/office/drawing/2014/main" id="{25985894-090D-4C55-B8B4-B6C39DC6EF6C}"/>
              </a:ext>
            </a:extLst>
          </p:cNvPr>
          <p:cNvSpPr txBox="1"/>
          <p:nvPr/>
        </p:nvSpPr>
        <p:spPr>
          <a:xfrm>
            <a:off x="3047173" y="5173529"/>
            <a:ext cx="8878125" cy="1461939"/>
          </a:xfrm>
          <a:prstGeom prst="rect">
            <a:avLst/>
          </a:prstGeom>
          <a:noFill/>
        </p:spPr>
        <p:txBody>
          <a:bodyPr wrap="square" rtlCol="0">
            <a:spAutoFit/>
          </a:bodyPr>
          <a:lstStyle/>
          <a:p>
            <a:pPr algn="just"/>
            <a:r>
              <a:rPr lang="es-CO" sz="1100" b="1" dirty="0">
                <a:latin typeface="+mj-lt"/>
              </a:rPr>
              <a:t>Calidad de las imágenes:</a:t>
            </a:r>
          </a:p>
          <a:p>
            <a:pPr algn="just"/>
            <a:r>
              <a:rPr lang="es-CO" sz="1100" dirty="0">
                <a:latin typeface="+mj-lt"/>
              </a:rPr>
              <a:t>Verificar que el proceso de digitalización se haya efectuado en forma correcta, garantizando que cuando se realice una consulta o recuperación por cualquier funcionario que lo requiera, se lleve a cabo sin inconvenientes, relacionados con legibilidad, nitidez, contraste, color etc.</a:t>
            </a:r>
          </a:p>
          <a:p>
            <a:pPr algn="just"/>
            <a:endParaRPr lang="es-CO" sz="1100" dirty="0">
              <a:latin typeface="+mj-lt"/>
            </a:endParaRPr>
          </a:p>
          <a:p>
            <a:pPr algn="just"/>
            <a:r>
              <a:rPr lang="es-CO" sz="1100" b="1" dirty="0">
                <a:latin typeface="+mj-lt"/>
              </a:rPr>
              <a:t>NOTA: </a:t>
            </a:r>
            <a:r>
              <a:rPr lang="es-CO" sz="1100" dirty="0">
                <a:latin typeface="+mj-lt"/>
              </a:rPr>
              <a:t>El Digitalizador de cada sede es la persona encargada de realizar el control de calidad y de las correcciones que se deban efectuar en las imágenes.</a:t>
            </a:r>
          </a:p>
          <a:p>
            <a:pPr algn="just"/>
            <a:endParaRPr lang="es-MX" sz="1100" dirty="0">
              <a:latin typeface="+mj-lt"/>
            </a:endParaRPr>
          </a:p>
          <a:p>
            <a:pPr algn="just"/>
            <a:r>
              <a:rPr lang="es-MX" sz="1100" dirty="0">
                <a:latin typeface="+mj-lt"/>
              </a:rPr>
              <a:t>E</a:t>
            </a:r>
            <a:r>
              <a:rPr lang="es-CO" sz="1100" dirty="0">
                <a:latin typeface="+mj-lt"/>
              </a:rPr>
              <a:t>l control de calidad debe llevarse a cabo de manera rigurosa atendiendo lo establecido en la GUIA PARA EL CONTROL DE CALIDAD DE DIGITALIZACIÓN DE DOCUMENTOS</a:t>
            </a:r>
            <a:endParaRPr lang="es-ES" sz="1100" dirty="0">
              <a:latin typeface="+mj-lt"/>
            </a:endParaRPr>
          </a:p>
        </p:txBody>
      </p:sp>
      <p:sp>
        <p:nvSpPr>
          <p:cNvPr id="29" name="CuadroTexto 28">
            <a:extLst>
              <a:ext uri="{FF2B5EF4-FFF2-40B4-BE49-F238E27FC236}">
                <a16:creationId xmlns:a16="http://schemas.microsoft.com/office/drawing/2014/main" id="{66E9CC91-AB9A-4729-8B38-41EDAD9C189B}"/>
              </a:ext>
            </a:extLst>
          </p:cNvPr>
          <p:cNvSpPr txBox="1"/>
          <p:nvPr/>
        </p:nvSpPr>
        <p:spPr>
          <a:xfrm>
            <a:off x="606979" y="4161186"/>
            <a:ext cx="1233647" cy="276999"/>
          </a:xfrm>
          <a:prstGeom prst="rect">
            <a:avLst/>
          </a:prstGeom>
          <a:noFill/>
        </p:spPr>
        <p:txBody>
          <a:bodyPr wrap="square" rtlCol="0">
            <a:spAutoFit/>
          </a:bodyPr>
          <a:lstStyle/>
          <a:p>
            <a:pPr algn="ctr"/>
            <a:r>
              <a:rPr lang="es-CO" sz="1200" b="1" dirty="0"/>
              <a:t>Digitalizador</a:t>
            </a:r>
            <a:endParaRPr lang="es-ES" sz="1200" b="1" dirty="0"/>
          </a:p>
        </p:txBody>
      </p:sp>
      <p:sp>
        <p:nvSpPr>
          <p:cNvPr id="30" name="CuadroTexto 29">
            <a:extLst>
              <a:ext uri="{FF2B5EF4-FFF2-40B4-BE49-F238E27FC236}">
                <a16:creationId xmlns:a16="http://schemas.microsoft.com/office/drawing/2014/main" id="{D7E1D6F2-A772-4251-B664-A56480399061}"/>
              </a:ext>
            </a:extLst>
          </p:cNvPr>
          <p:cNvSpPr txBox="1"/>
          <p:nvPr/>
        </p:nvSpPr>
        <p:spPr>
          <a:xfrm>
            <a:off x="384789" y="220564"/>
            <a:ext cx="9363075" cy="523220"/>
          </a:xfrm>
          <a:prstGeom prst="rect">
            <a:avLst/>
          </a:prstGeom>
          <a:noFill/>
        </p:spPr>
        <p:txBody>
          <a:bodyPr wrap="square" rtlCol="0">
            <a:spAutoFit/>
          </a:bodyPr>
          <a:lstStyle/>
          <a:p>
            <a:r>
              <a:rPr lang="es-CO" sz="2800" b="1" dirty="0">
                <a:solidFill>
                  <a:srgbClr val="FF0000"/>
                </a:solidFill>
              </a:rPr>
              <a:t>Actividades Digitalización</a:t>
            </a:r>
            <a:endParaRPr lang="es-ES" sz="2800" b="1" dirty="0">
              <a:solidFill>
                <a:srgbClr val="FF0000"/>
              </a:solidFill>
            </a:endParaRPr>
          </a:p>
        </p:txBody>
      </p:sp>
    </p:spTree>
    <p:extLst>
      <p:ext uri="{BB962C8B-B14F-4D97-AF65-F5344CB8AC3E}">
        <p14:creationId xmlns:p14="http://schemas.microsoft.com/office/powerpoint/2010/main" val="3322571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lecha: pentágono 13">
            <a:extLst>
              <a:ext uri="{FF2B5EF4-FFF2-40B4-BE49-F238E27FC236}">
                <a16:creationId xmlns:a16="http://schemas.microsoft.com/office/drawing/2014/main" id="{5504AD3D-66D0-4A5B-BD82-BBA46C416A84}"/>
              </a:ext>
            </a:extLst>
          </p:cNvPr>
          <p:cNvSpPr/>
          <p:nvPr/>
        </p:nvSpPr>
        <p:spPr>
          <a:xfrm rot="10800000">
            <a:off x="2501230" y="2201016"/>
            <a:ext cx="9467850" cy="1004545"/>
          </a:xfrm>
          <a:prstGeom prst="homePlate">
            <a:avLst>
              <a:gd name="adj" fmla="val 35112"/>
            </a:avLst>
          </a:prstGeom>
          <a:noFill/>
          <a:ln w="19050">
            <a:solidFill>
              <a:schemeClr val="accent6">
                <a:lumMod val="5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ES" dirty="0"/>
          </a:p>
        </p:txBody>
      </p:sp>
      <p:pic>
        <p:nvPicPr>
          <p:cNvPr id="6" name="Imagen 5">
            <a:extLst>
              <a:ext uri="{FF2B5EF4-FFF2-40B4-BE49-F238E27FC236}">
                <a16:creationId xmlns:a16="http://schemas.microsoft.com/office/drawing/2014/main" id="{74B22A0E-98A4-4880-B989-3A920C2EF3E4}"/>
              </a:ext>
            </a:extLst>
          </p:cNvPr>
          <p:cNvPicPr>
            <a:picLocks noChangeAspect="1"/>
          </p:cNvPicPr>
          <p:nvPr/>
        </p:nvPicPr>
        <p:blipFill>
          <a:blip r:embed="rId2">
            <a:clrChange>
              <a:clrFrom>
                <a:srgbClr val="E5E5E5"/>
              </a:clrFrom>
              <a:clrTo>
                <a:srgbClr val="E5E5E5">
                  <a:alpha val="0"/>
                </a:srgbClr>
              </a:clrTo>
            </a:clrChange>
          </a:blip>
          <a:stretch>
            <a:fillRect/>
          </a:stretch>
        </p:blipFill>
        <p:spPr>
          <a:xfrm>
            <a:off x="678497" y="3142011"/>
            <a:ext cx="1090613" cy="1047750"/>
          </a:xfrm>
          <a:prstGeom prst="rect">
            <a:avLst/>
          </a:prstGeom>
        </p:spPr>
      </p:pic>
      <p:pic>
        <p:nvPicPr>
          <p:cNvPr id="8" name="Imagen 7">
            <a:extLst>
              <a:ext uri="{FF2B5EF4-FFF2-40B4-BE49-F238E27FC236}">
                <a16:creationId xmlns:a16="http://schemas.microsoft.com/office/drawing/2014/main" id="{EC7B847F-BFAA-4269-B87A-7CFCA8E68F89}"/>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69097" y="2677013"/>
            <a:ext cx="693673" cy="693673"/>
          </a:xfrm>
          <a:prstGeom prst="rect">
            <a:avLst/>
          </a:prstGeom>
        </p:spPr>
      </p:pic>
      <p:sp>
        <p:nvSpPr>
          <p:cNvPr id="9" name="CuadroTexto 8">
            <a:extLst>
              <a:ext uri="{FF2B5EF4-FFF2-40B4-BE49-F238E27FC236}">
                <a16:creationId xmlns:a16="http://schemas.microsoft.com/office/drawing/2014/main" id="{7E089D1C-6D8A-4456-B516-6842BDEAE019}"/>
              </a:ext>
            </a:extLst>
          </p:cNvPr>
          <p:cNvSpPr txBox="1"/>
          <p:nvPr/>
        </p:nvSpPr>
        <p:spPr>
          <a:xfrm>
            <a:off x="3005228" y="2251455"/>
            <a:ext cx="8878125" cy="615553"/>
          </a:xfrm>
          <a:prstGeom prst="rect">
            <a:avLst/>
          </a:prstGeom>
          <a:noFill/>
        </p:spPr>
        <p:txBody>
          <a:bodyPr wrap="square" rtlCol="0">
            <a:spAutoFit/>
          </a:bodyPr>
          <a:lstStyle/>
          <a:p>
            <a:pPr algn="just"/>
            <a:r>
              <a:rPr lang="es-CO" sz="1100" b="1" dirty="0">
                <a:latin typeface="+mj-lt"/>
              </a:rPr>
              <a:t>Almacenamiento:</a:t>
            </a:r>
          </a:p>
          <a:p>
            <a:pPr algn="just"/>
            <a:r>
              <a:rPr lang="es-MX" sz="1100" dirty="0">
                <a:latin typeface="+mj-lt"/>
              </a:rPr>
              <a:t>L</a:t>
            </a:r>
            <a:r>
              <a:rPr lang="es-CO" sz="1100" dirty="0">
                <a:latin typeface="+mj-lt"/>
              </a:rPr>
              <a:t>os documentos inscritos del Registro Mercantil son almacenados en el gestor documental en formato .PDF/A firmados digitalmente y estampados cronológicamente, para garantizar la autenticidad, integridad y no repudio del archivo electrónico almacenado.</a:t>
            </a:r>
            <a:endParaRPr lang="es-ES" sz="1100" dirty="0">
              <a:latin typeface="+mj-lt"/>
            </a:endParaRPr>
          </a:p>
        </p:txBody>
      </p:sp>
      <p:sp>
        <p:nvSpPr>
          <p:cNvPr id="10" name="CuadroTexto 9">
            <a:extLst>
              <a:ext uri="{FF2B5EF4-FFF2-40B4-BE49-F238E27FC236}">
                <a16:creationId xmlns:a16="http://schemas.microsoft.com/office/drawing/2014/main" id="{C236672A-DCD3-4D7D-AD46-F42DD32AB975}"/>
              </a:ext>
            </a:extLst>
          </p:cNvPr>
          <p:cNvSpPr txBox="1"/>
          <p:nvPr/>
        </p:nvSpPr>
        <p:spPr>
          <a:xfrm>
            <a:off x="3005230" y="3479572"/>
            <a:ext cx="8878125" cy="769441"/>
          </a:xfrm>
          <a:prstGeom prst="rect">
            <a:avLst/>
          </a:prstGeom>
          <a:noFill/>
        </p:spPr>
        <p:txBody>
          <a:bodyPr wrap="square" rtlCol="0">
            <a:spAutoFit/>
          </a:bodyPr>
          <a:lstStyle/>
          <a:p>
            <a:pPr algn="just"/>
            <a:r>
              <a:rPr lang="es-CO" sz="1100" b="1" dirty="0">
                <a:latin typeface="+mj-lt"/>
              </a:rPr>
              <a:t>Generación de actas:</a:t>
            </a:r>
          </a:p>
          <a:p>
            <a:pPr algn="just"/>
            <a:r>
              <a:rPr lang="es-MX" sz="1100" dirty="0">
                <a:latin typeface="+mj-lt"/>
              </a:rPr>
              <a:t>Diariamente se deben suscribir las </a:t>
            </a:r>
            <a:r>
              <a:rPr lang="es-MX" sz="1100" b="1" i="1" dirty="0">
                <a:latin typeface="+mj-lt"/>
              </a:rPr>
              <a:t>Actas de Control del Proceso de Digitalización Certificada con Fines Probatorios Registros Públicos, </a:t>
            </a:r>
            <a:r>
              <a:rPr lang="es-MX" sz="1100" dirty="0">
                <a:latin typeface="+mj-lt"/>
              </a:rPr>
              <a:t>que certifican el proceso de digitalización en el gestor documental, estas deben ser firmadas digitalmente por el </a:t>
            </a:r>
            <a:r>
              <a:rPr lang="es-ES" sz="1100" dirty="0">
                <a:latin typeface="+mj-lt"/>
              </a:rPr>
              <a:t>digitalizador (Outsourcing), Digitalizador de control de calidad (Outsourcing) y el oficial de gestión documental designado.</a:t>
            </a:r>
            <a:endParaRPr lang="es-CO" sz="1100" dirty="0">
              <a:latin typeface="+mj-lt"/>
            </a:endParaRPr>
          </a:p>
        </p:txBody>
      </p:sp>
      <p:sp>
        <p:nvSpPr>
          <p:cNvPr id="13" name="Elipse 12">
            <a:extLst>
              <a:ext uri="{FF2B5EF4-FFF2-40B4-BE49-F238E27FC236}">
                <a16:creationId xmlns:a16="http://schemas.microsoft.com/office/drawing/2014/main" id="{55835989-DEDC-4697-95AC-85561F74E847}"/>
              </a:ext>
            </a:extLst>
          </p:cNvPr>
          <p:cNvSpPr/>
          <p:nvPr/>
        </p:nvSpPr>
        <p:spPr>
          <a:xfrm>
            <a:off x="2192080" y="2430616"/>
            <a:ext cx="576000" cy="5760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a:t>1</a:t>
            </a:r>
            <a:r>
              <a:rPr lang="es-CO" sz="1600" b="1" dirty="0"/>
              <a:t>3</a:t>
            </a:r>
            <a:endParaRPr lang="es-ES" sz="1600" b="1" dirty="0"/>
          </a:p>
        </p:txBody>
      </p:sp>
      <p:sp>
        <p:nvSpPr>
          <p:cNvPr id="15" name="Flecha: pentágono 14">
            <a:extLst>
              <a:ext uri="{FF2B5EF4-FFF2-40B4-BE49-F238E27FC236}">
                <a16:creationId xmlns:a16="http://schemas.microsoft.com/office/drawing/2014/main" id="{A76B754B-D0F9-43EA-BBFB-F62D745194B8}"/>
              </a:ext>
            </a:extLst>
          </p:cNvPr>
          <p:cNvSpPr/>
          <p:nvPr/>
        </p:nvSpPr>
        <p:spPr>
          <a:xfrm rot="10800000">
            <a:off x="2501230" y="3331323"/>
            <a:ext cx="9467850" cy="1077425"/>
          </a:xfrm>
          <a:prstGeom prst="homePlate">
            <a:avLst>
              <a:gd name="adj" fmla="val 38503"/>
            </a:avLst>
          </a:prstGeom>
          <a:noFill/>
          <a:ln w="19050">
            <a:solidFill>
              <a:schemeClr val="accent6">
                <a:lumMod val="5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ES" dirty="0"/>
          </a:p>
        </p:txBody>
      </p:sp>
      <p:sp>
        <p:nvSpPr>
          <p:cNvPr id="16" name="Elipse 15">
            <a:extLst>
              <a:ext uri="{FF2B5EF4-FFF2-40B4-BE49-F238E27FC236}">
                <a16:creationId xmlns:a16="http://schemas.microsoft.com/office/drawing/2014/main" id="{3F067C6E-6F51-4222-8A83-33528E3B9F6D}"/>
              </a:ext>
            </a:extLst>
          </p:cNvPr>
          <p:cNvSpPr/>
          <p:nvPr/>
        </p:nvSpPr>
        <p:spPr>
          <a:xfrm>
            <a:off x="2192080" y="3561754"/>
            <a:ext cx="576000" cy="5760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b="1" dirty="0"/>
              <a:t>14</a:t>
            </a:r>
            <a:endParaRPr lang="es-ES" sz="1600" b="1" dirty="0"/>
          </a:p>
        </p:txBody>
      </p:sp>
      <p:sp>
        <p:nvSpPr>
          <p:cNvPr id="29" name="CuadroTexto 28">
            <a:extLst>
              <a:ext uri="{FF2B5EF4-FFF2-40B4-BE49-F238E27FC236}">
                <a16:creationId xmlns:a16="http://schemas.microsoft.com/office/drawing/2014/main" id="{66E9CC91-AB9A-4729-8B38-41EDAD9C189B}"/>
              </a:ext>
            </a:extLst>
          </p:cNvPr>
          <p:cNvSpPr txBox="1"/>
          <p:nvPr/>
        </p:nvSpPr>
        <p:spPr>
          <a:xfrm>
            <a:off x="606979" y="4161186"/>
            <a:ext cx="1233647" cy="276999"/>
          </a:xfrm>
          <a:prstGeom prst="rect">
            <a:avLst/>
          </a:prstGeom>
          <a:noFill/>
        </p:spPr>
        <p:txBody>
          <a:bodyPr wrap="square" rtlCol="0">
            <a:spAutoFit/>
          </a:bodyPr>
          <a:lstStyle/>
          <a:p>
            <a:pPr algn="ctr"/>
            <a:r>
              <a:rPr lang="es-CO" sz="1200" b="1" dirty="0"/>
              <a:t>Digitalizador</a:t>
            </a:r>
            <a:endParaRPr lang="es-ES" sz="1200" b="1" dirty="0"/>
          </a:p>
        </p:txBody>
      </p:sp>
      <p:sp>
        <p:nvSpPr>
          <p:cNvPr id="30" name="CuadroTexto 29">
            <a:extLst>
              <a:ext uri="{FF2B5EF4-FFF2-40B4-BE49-F238E27FC236}">
                <a16:creationId xmlns:a16="http://schemas.microsoft.com/office/drawing/2014/main" id="{D7E1D6F2-A772-4251-B664-A56480399061}"/>
              </a:ext>
            </a:extLst>
          </p:cNvPr>
          <p:cNvSpPr txBox="1"/>
          <p:nvPr/>
        </p:nvSpPr>
        <p:spPr>
          <a:xfrm>
            <a:off x="384789" y="220564"/>
            <a:ext cx="9363075" cy="523220"/>
          </a:xfrm>
          <a:prstGeom prst="rect">
            <a:avLst/>
          </a:prstGeom>
          <a:noFill/>
        </p:spPr>
        <p:txBody>
          <a:bodyPr wrap="square" rtlCol="0">
            <a:spAutoFit/>
          </a:bodyPr>
          <a:lstStyle/>
          <a:p>
            <a:r>
              <a:rPr lang="es-CO" sz="2800" b="1" dirty="0">
                <a:solidFill>
                  <a:srgbClr val="FF0000"/>
                </a:solidFill>
              </a:rPr>
              <a:t>Actividades Digitalización</a:t>
            </a:r>
            <a:endParaRPr lang="es-ES" sz="2800" b="1" dirty="0">
              <a:solidFill>
                <a:srgbClr val="FF0000"/>
              </a:solidFill>
            </a:endParaRPr>
          </a:p>
        </p:txBody>
      </p:sp>
    </p:spTree>
    <p:extLst>
      <p:ext uri="{BB962C8B-B14F-4D97-AF65-F5344CB8AC3E}">
        <p14:creationId xmlns:p14="http://schemas.microsoft.com/office/powerpoint/2010/main" val="3466307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lecha: pentágono 13">
            <a:extLst>
              <a:ext uri="{FF2B5EF4-FFF2-40B4-BE49-F238E27FC236}">
                <a16:creationId xmlns:a16="http://schemas.microsoft.com/office/drawing/2014/main" id="{5504AD3D-66D0-4A5B-BD82-BBA46C416A84}"/>
              </a:ext>
            </a:extLst>
          </p:cNvPr>
          <p:cNvSpPr/>
          <p:nvPr/>
        </p:nvSpPr>
        <p:spPr>
          <a:xfrm rot="10800000">
            <a:off x="2543175" y="771630"/>
            <a:ext cx="9467850" cy="1920369"/>
          </a:xfrm>
          <a:prstGeom prst="homePlate">
            <a:avLst>
              <a:gd name="adj" fmla="val 21988"/>
            </a:avLst>
          </a:prstGeom>
          <a:noFill/>
          <a:ln w="19050">
            <a:solidFill>
              <a:schemeClr val="accent6">
                <a:lumMod val="5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ES" dirty="0"/>
          </a:p>
        </p:txBody>
      </p:sp>
      <p:pic>
        <p:nvPicPr>
          <p:cNvPr id="8" name="Imagen 7">
            <a:extLst>
              <a:ext uri="{FF2B5EF4-FFF2-40B4-BE49-F238E27FC236}">
                <a16:creationId xmlns:a16="http://schemas.microsoft.com/office/drawing/2014/main" id="{EC7B847F-BFAA-4269-B87A-7CFCA8E68F89}"/>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949273" y="5259227"/>
            <a:ext cx="693673" cy="693673"/>
          </a:xfrm>
          <a:prstGeom prst="rect">
            <a:avLst/>
          </a:prstGeom>
        </p:spPr>
      </p:pic>
      <p:sp>
        <p:nvSpPr>
          <p:cNvPr id="9" name="CuadroTexto 8">
            <a:extLst>
              <a:ext uri="{FF2B5EF4-FFF2-40B4-BE49-F238E27FC236}">
                <a16:creationId xmlns:a16="http://schemas.microsoft.com/office/drawing/2014/main" id="{7E089D1C-6D8A-4456-B516-6842BDEAE019}"/>
              </a:ext>
            </a:extLst>
          </p:cNvPr>
          <p:cNvSpPr txBox="1"/>
          <p:nvPr/>
        </p:nvSpPr>
        <p:spPr>
          <a:xfrm>
            <a:off x="3047173" y="822070"/>
            <a:ext cx="8878125" cy="1615827"/>
          </a:xfrm>
          <a:prstGeom prst="rect">
            <a:avLst/>
          </a:prstGeom>
          <a:noFill/>
        </p:spPr>
        <p:txBody>
          <a:bodyPr wrap="square" rtlCol="0">
            <a:spAutoFit/>
          </a:bodyPr>
          <a:lstStyle/>
          <a:p>
            <a:pPr algn="just"/>
            <a:r>
              <a:rPr lang="es-CO" sz="1100" b="1" dirty="0">
                <a:latin typeface="+mj-lt"/>
              </a:rPr>
              <a:t>Enviar correo:</a:t>
            </a:r>
          </a:p>
          <a:p>
            <a:pPr algn="just"/>
            <a:r>
              <a:rPr lang="es-ES" sz="1100" dirty="0">
                <a:latin typeface="+mj-lt"/>
              </a:rPr>
              <a:t>Reportar en la Mesa de Servicio y vía mail al Coordinador de Soporte Técnico y al Coordinador de Control de Calidad y Certificación describiendo al detalle la eventualidad.</a:t>
            </a:r>
          </a:p>
          <a:p>
            <a:pPr algn="just"/>
            <a:endParaRPr lang="es-ES" sz="1100" dirty="0">
              <a:latin typeface="+mj-lt"/>
            </a:endParaRPr>
          </a:p>
          <a:p>
            <a:pPr algn="just"/>
            <a:r>
              <a:rPr lang="es-CO" sz="1100" dirty="0">
                <a:latin typeface="+mj-lt"/>
              </a:rPr>
              <a:t>Esperar autorización para remitir los documentos físicos; esta respuesta puede darse con un mail o con una llamada.</a:t>
            </a:r>
          </a:p>
          <a:p>
            <a:pPr algn="just"/>
            <a:r>
              <a:rPr lang="es-CO" sz="1100" dirty="0">
                <a:latin typeface="+mj-lt"/>
              </a:rPr>
              <a:t>Se debe tener en cuenta lo descrito en el Lineamiento de Digitalización de Documentos, previo al envío del correo de autorización.</a:t>
            </a:r>
          </a:p>
          <a:p>
            <a:pPr algn="just"/>
            <a:endParaRPr lang="es-CO" sz="1100" dirty="0">
              <a:latin typeface="+mj-lt"/>
            </a:endParaRPr>
          </a:p>
          <a:p>
            <a:pPr algn="just"/>
            <a:r>
              <a:rPr lang="es-CO" sz="1100" b="1" dirty="0">
                <a:latin typeface="+mj-lt"/>
              </a:rPr>
              <a:t>NOTA: </a:t>
            </a:r>
            <a:r>
              <a:rPr lang="es-CO" sz="1100" dirty="0">
                <a:latin typeface="+mj-lt"/>
              </a:rPr>
              <a:t>La actividad puede ser ejecutada por el Director de Sede, Subdirector de Sede, Supervisor de imágenes, Coordinador de Control de Calidad y Certificación o quien haga sus veces en cada canal.</a:t>
            </a:r>
            <a:endParaRPr lang="es-ES" sz="1100" dirty="0">
              <a:latin typeface="+mj-lt"/>
            </a:endParaRPr>
          </a:p>
        </p:txBody>
      </p:sp>
      <p:sp>
        <p:nvSpPr>
          <p:cNvPr id="10" name="CuadroTexto 9">
            <a:extLst>
              <a:ext uri="{FF2B5EF4-FFF2-40B4-BE49-F238E27FC236}">
                <a16:creationId xmlns:a16="http://schemas.microsoft.com/office/drawing/2014/main" id="{C236672A-DCD3-4D7D-AD46-F42DD32AB975}"/>
              </a:ext>
            </a:extLst>
          </p:cNvPr>
          <p:cNvSpPr txBox="1"/>
          <p:nvPr/>
        </p:nvSpPr>
        <p:spPr>
          <a:xfrm>
            <a:off x="3047172" y="2899509"/>
            <a:ext cx="8878125" cy="2123658"/>
          </a:xfrm>
          <a:prstGeom prst="rect">
            <a:avLst/>
          </a:prstGeom>
          <a:noFill/>
        </p:spPr>
        <p:txBody>
          <a:bodyPr wrap="square" rtlCol="0">
            <a:spAutoFit/>
          </a:bodyPr>
          <a:lstStyle/>
          <a:p>
            <a:pPr marL="171450" indent="-171450" algn="just">
              <a:buFont typeface="Arial" panose="020B0604020202020204" pitchFamily="34" charset="0"/>
              <a:buChar char="•"/>
            </a:pPr>
            <a:r>
              <a:rPr lang="es-CO" sz="1100" dirty="0">
                <a:latin typeface="+mj-lt"/>
              </a:rPr>
              <a:t>Inmediatamente se dé la respuesta por parte de la línea de Registro Mercantil y ESAL, se debe ingresar al sistema; por la opción de “Procesamiento de tramites”: Enviar / Recibir Documentos Físicos; aparecerán los respectivos filtros de numero de tramite, Servicio de Negocio y fecha de envío. Seleccionar el documento que se va a enviar y hacer clic en el botón de enviar elementos, (</a:t>
            </a:r>
            <a:r>
              <a:rPr lang="es-CO" sz="1100" b="1" dirty="0">
                <a:latin typeface="+mj-lt"/>
              </a:rPr>
              <a:t>NOTA: </a:t>
            </a:r>
            <a:r>
              <a:rPr lang="es-CO" sz="1100" dirty="0">
                <a:latin typeface="+mj-lt"/>
              </a:rPr>
              <a:t>El Sistema no permite enviar destinos de diferentes servicios.)</a:t>
            </a:r>
          </a:p>
          <a:p>
            <a:pPr marL="171450" indent="-171450" algn="just">
              <a:buFont typeface="Arial" panose="020B0604020202020204" pitchFamily="34" charset="0"/>
              <a:buChar char="•"/>
            </a:pPr>
            <a:r>
              <a:rPr lang="es-CO" sz="1100" dirty="0">
                <a:latin typeface="+mj-lt"/>
              </a:rPr>
              <a:t>Luego se debe </a:t>
            </a:r>
            <a:r>
              <a:rPr lang="es-CO" sz="1100" b="1" dirty="0">
                <a:latin typeface="+mj-lt"/>
              </a:rPr>
              <a:t>generar el envío </a:t>
            </a:r>
            <a:r>
              <a:rPr lang="es-CO" sz="1100" dirty="0">
                <a:latin typeface="+mj-lt"/>
              </a:rPr>
              <a:t>para esto aparece una ventana en la cual el sistema permite generar un numero de envío que se asigna oprimiendo “por asignar”. También se encuentra el filtro correspondiente al destino que contiene una lista parametrizada en el sistema según el tipo de servicio.</a:t>
            </a:r>
          </a:p>
          <a:p>
            <a:pPr marL="171450" indent="-171450" algn="just">
              <a:buFont typeface="Arial" panose="020B0604020202020204" pitchFamily="34" charset="0"/>
              <a:buChar char="•"/>
            </a:pPr>
            <a:r>
              <a:rPr lang="es-CO" sz="1100" b="1" dirty="0">
                <a:latin typeface="+mj-lt"/>
              </a:rPr>
              <a:t>Imprimir el reporte </a:t>
            </a:r>
            <a:r>
              <a:rPr lang="es-CO" sz="1100" dirty="0">
                <a:latin typeface="+mj-lt"/>
              </a:rPr>
              <a:t>para esto debe ir a elementos enviados; diligenciar filtros: área destino, número de envío, servicio, oprimir generar reporte y el Sistema abre un archivo en formato PDF donde aparece: (El numero de tramite, Matricula, Servicio de Negocio, Código de devolución, Observaciones, Responsable de envío en Sede CCB, Responsable de recibir service, Responsable de recibir en registros CCB.), Imprimir 2 copias y firmarlas; Adjuntar la documentación correspondiente.</a:t>
            </a:r>
          </a:p>
          <a:p>
            <a:pPr marL="171450" indent="-171450" algn="just">
              <a:buFont typeface="Arial" panose="020B0604020202020204" pitchFamily="34" charset="0"/>
              <a:buChar char="•"/>
            </a:pPr>
            <a:r>
              <a:rPr lang="es-CO" sz="1100" b="1" dirty="0">
                <a:latin typeface="+mj-lt"/>
              </a:rPr>
              <a:t>Enviar los documentos </a:t>
            </a:r>
            <a:r>
              <a:rPr lang="es-CO" sz="1100" dirty="0">
                <a:latin typeface="+mj-lt"/>
              </a:rPr>
              <a:t>a través del Mensajero enviado a la sede para cumplir con esta tarea de acuerdo con los lineamientos de digitalización Contingencia en Sedes Casos especiales, (</a:t>
            </a:r>
            <a:r>
              <a:rPr lang="es-CO" sz="1100" b="1" dirty="0">
                <a:latin typeface="+mj-lt"/>
              </a:rPr>
              <a:t>NOTA: </a:t>
            </a:r>
            <a:r>
              <a:rPr lang="es-CO" sz="1100" dirty="0">
                <a:latin typeface="+mj-lt"/>
              </a:rPr>
              <a:t>Para la Sede Salitre se debe subir directamente al área de Registro Mercantil y ESAL.)</a:t>
            </a:r>
            <a:endParaRPr lang="es-ES" sz="1100" dirty="0">
              <a:latin typeface="+mj-lt"/>
            </a:endParaRPr>
          </a:p>
        </p:txBody>
      </p:sp>
      <p:sp>
        <p:nvSpPr>
          <p:cNvPr id="13" name="Elipse 12">
            <a:extLst>
              <a:ext uri="{FF2B5EF4-FFF2-40B4-BE49-F238E27FC236}">
                <a16:creationId xmlns:a16="http://schemas.microsoft.com/office/drawing/2014/main" id="{55835989-DEDC-4697-95AC-85561F74E847}"/>
              </a:ext>
            </a:extLst>
          </p:cNvPr>
          <p:cNvSpPr/>
          <p:nvPr/>
        </p:nvSpPr>
        <p:spPr>
          <a:xfrm>
            <a:off x="2255174" y="1385583"/>
            <a:ext cx="576000" cy="5760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b="1" dirty="0"/>
              <a:t>1</a:t>
            </a:r>
            <a:endParaRPr lang="es-ES" sz="1600" b="1" dirty="0"/>
          </a:p>
        </p:txBody>
      </p:sp>
      <p:sp>
        <p:nvSpPr>
          <p:cNvPr id="15" name="Flecha: pentágono 14">
            <a:extLst>
              <a:ext uri="{FF2B5EF4-FFF2-40B4-BE49-F238E27FC236}">
                <a16:creationId xmlns:a16="http://schemas.microsoft.com/office/drawing/2014/main" id="{A76B754B-D0F9-43EA-BBFB-F62D745194B8}"/>
              </a:ext>
            </a:extLst>
          </p:cNvPr>
          <p:cNvSpPr/>
          <p:nvPr/>
        </p:nvSpPr>
        <p:spPr>
          <a:xfrm rot="10800000">
            <a:off x="2543175" y="2837274"/>
            <a:ext cx="9467850" cy="2296700"/>
          </a:xfrm>
          <a:prstGeom prst="homePlate">
            <a:avLst>
              <a:gd name="adj" fmla="val 17799"/>
            </a:avLst>
          </a:prstGeom>
          <a:noFill/>
          <a:ln w="19050">
            <a:solidFill>
              <a:schemeClr val="accent6">
                <a:lumMod val="5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ES" dirty="0"/>
          </a:p>
        </p:txBody>
      </p:sp>
      <p:sp>
        <p:nvSpPr>
          <p:cNvPr id="16" name="Elipse 15">
            <a:extLst>
              <a:ext uri="{FF2B5EF4-FFF2-40B4-BE49-F238E27FC236}">
                <a16:creationId xmlns:a16="http://schemas.microsoft.com/office/drawing/2014/main" id="{3F067C6E-6F51-4222-8A83-33528E3B9F6D}"/>
              </a:ext>
            </a:extLst>
          </p:cNvPr>
          <p:cNvSpPr/>
          <p:nvPr/>
        </p:nvSpPr>
        <p:spPr>
          <a:xfrm>
            <a:off x="2219174" y="3514725"/>
            <a:ext cx="576000" cy="5760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b="1" dirty="0"/>
              <a:t>2</a:t>
            </a:r>
            <a:endParaRPr lang="es-ES" sz="1600" b="1" dirty="0"/>
          </a:p>
        </p:txBody>
      </p:sp>
      <p:sp>
        <p:nvSpPr>
          <p:cNvPr id="20" name="CuadroTexto 19">
            <a:extLst>
              <a:ext uri="{FF2B5EF4-FFF2-40B4-BE49-F238E27FC236}">
                <a16:creationId xmlns:a16="http://schemas.microsoft.com/office/drawing/2014/main" id="{2DBED7F8-0B37-4227-896A-704C95AFDE15}"/>
              </a:ext>
            </a:extLst>
          </p:cNvPr>
          <p:cNvSpPr txBox="1"/>
          <p:nvPr/>
        </p:nvSpPr>
        <p:spPr>
          <a:xfrm>
            <a:off x="197730" y="6046126"/>
            <a:ext cx="2059544" cy="461665"/>
          </a:xfrm>
          <a:prstGeom prst="rect">
            <a:avLst/>
          </a:prstGeom>
          <a:noFill/>
        </p:spPr>
        <p:txBody>
          <a:bodyPr wrap="square" rtlCol="0">
            <a:spAutoFit/>
          </a:bodyPr>
          <a:lstStyle/>
          <a:p>
            <a:pPr algn="ctr"/>
            <a:r>
              <a:rPr lang="es-CO" sz="1200" b="1" dirty="0"/>
              <a:t>Supervisor de Imágenes – Registro Mercantil y Esales</a:t>
            </a:r>
            <a:endParaRPr lang="es-ES" sz="1200" b="1" dirty="0"/>
          </a:p>
        </p:txBody>
      </p:sp>
      <p:pic>
        <p:nvPicPr>
          <p:cNvPr id="2" name="Imagen 1">
            <a:extLst>
              <a:ext uri="{FF2B5EF4-FFF2-40B4-BE49-F238E27FC236}">
                <a16:creationId xmlns:a16="http://schemas.microsoft.com/office/drawing/2014/main" id="{9C126A75-06D1-42D2-8B41-DD709BD37E27}"/>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939313" y="1054233"/>
            <a:ext cx="654706" cy="654706"/>
          </a:xfrm>
          <a:prstGeom prst="rect">
            <a:avLst/>
          </a:prstGeom>
        </p:spPr>
      </p:pic>
      <p:sp>
        <p:nvSpPr>
          <p:cNvPr id="21" name="CuadroTexto 20">
            <a:extLst>
              <a:ext uri="{FF2B5EF4-FFF2-40B4-BE49-F238E27FC236}">
                <a16:creationId xmlns:a16="http://schemas.microsoft.com/office/drawing/2014/main" id="{0457389C-B704-47A9-83A4-B35A3751733D}"/>
              </a:ext>
            </a:extLst>
          </p:cNvPr>
          <p:cNvSpPr txBox="1"/>
          <p:nvPr/>
        </p:nvSpPr>
        <p:spPr>
          <a:xfrm>
            <a:off x="677188" y="1715190"/>
            <a:ext cx="1233647" cy="461665"/>
          </a:xfrm>
          <a:prstGeom prst="rect">
            <a:avLst/>
          </a:prstGeom>
          <a:noFill/>
        </p:spPr>
        <p:txBody>
          <a:bodyPr wrap="square" rtlCol="0">
            <a:spAutoFit/>
          </a:bodyPr>
          <a:lstStyle/>
          <a:p>
            <a:pPr algn="ctr"/>
            <a:r>
              <a:rPr lang="es-CO" sz="1200" b="1" dirty="0"/>
              <a:t>Responsable asignado</a:t>
            </a:r>
            <a:endParaRPr lang="es-ES" sz="1200" b="1" dirty="0"/>
          </a:p>
        </p:txBody>
      </p:sp>
      <p:pic>
        <p:nvPicPr>
          <p:cNvPr id="3" name="Imagen 2">
            <a:extLst>
              <a:ext uri="{FF2B5EF4-FFF2-40B4-BE49-F238E27FC236}">
                <a16:creationId xmlns:a16="http://schemas.microsoft.com/office/drawing/2014/main" id="{A6ED2C05-C50E-4AB3-8FF3-74FAAA4BED8C}"/>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894304" y="3306633"/>
            <a:ext cx="654705" cy="654705"/>
          </a:xfrm>
          <a:prstGeom prst="rect">
            <a:avLst/>
          </a:prstGeom>
        </p:spPr>
      </p:pic>
      <p:sp>
        <p:nvSpPr>
          <p:cNvPr id="22" name="CuadroTexto 21">
            <a:extLst>
              <a:ext uri="{FF2B5EF4-FFF2-40B4-BE49-F238E27FC236}">
                <a16:creationId xmlns:a16="http://schemas.microsoft.com/office/drawing/2014/main" id="{D0F0B0B5-2419-406C-A7D8-EB62FB24D7BD}"/>
              </a:ext>
            </a:extLst>
          </p:cNvPr>
          <p:cNvSpPr txBox="1"/>
          <p:nvPr/>
        </p:nvSpPr>
        <p:spPr>
          <a:xfrm>
            <a:off x="479488" y="3939735"/>
            <a:ext cx="1484335" cy="461665"/>
          </a:xfrm>
          <a:prstGeom prst="rect">
            <a:avLst/>
          </a:prstGeom>
          <a:noFill/>
        </p:spPr>
        <p:txBody>
          <a:bodyPr wrap="square" rtlCol="0">
            <a:spAutoFit/>
          </a:bodyPr>
          <a:lstStyle/>
          <a:p>
            <a:pPr algn="ctr"/>
            <a:r>
              <a:rPr lang="es-CO" sz="1200" b="1" dirty="0"/>
              <a:t>Auxiliar operativo de sede</a:t>
            </a:r>
            <a:endParaRPr lang="es-ES" sz="1200" b="1" dirty="0"/>
          </a:p>
        </p:txBody>
      </p:sp>
      <p:sp>
        <p:nvSpPr>
          <p:cNvPr id="23" name="Flecha: pentágono 22">
            <a:extLst>
              <a:ext uri="{FF2B5EF4-FFF2-40B4-BE49-F238E27FC236}">
                <a16:creationId xmlns:a16="http://schemas.microsoft.com/office/drawing/2014/main" id="{C9DE37EA-CCD0-4FDA-A1E0-CED69E5F1D37}"/>
              </a:ext>
            </a:extLst>
          </p:cNvPr>
          <p:cNvSpPr/>
          <p:nvPr/>
        </p:nvSpPr>
        <p:spPr>
          <a:xfrm rot="10800000">
            <a:off x="2528520" y="5288109"/>
            <a:ext cx="9467850" cy="1122216"/>
          </a:xfrm>
          <a:prstGeom prst="homePlate">
            <a:avLst>
              <a:gd name="adj" fmla="val 32173"/>
            </a:avLst>
          </a:prstGeom>
          <a:noFill/>
          <a:ln w="19050">
            <a:solidFill>
              <a:schemeClr val="accent6">
                <a:lumMod val="5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ES" dirty="0"/>
          </a:p>
        </p:txBody>
      </p:sp>
      <p:sp>
        <p:nvSpPr>
          <p:cNvPr id="24" name="Elipse 23">
            <a:extLst>
              <a:ext uri="{FF2B5EF4-FFF2-40B4-BE49-F238E27FC236}">
                <a16:creationId xmlns:a16="http://schemas.microsoft.com/office/drawing/2014/main" id="{BE1E9AAB-9633-4C2E-8B67-8929CBB815AA}"/>
              </a:ext>
            </a:extLst>
          </p:cNvPr>
          <p:cNvSpPr/>
          <p:nvPr/>
        </p:nvSpPr>
        <p:spPr>
          <a:xfrm>
            <a:off x="2255174" y="5626425"/>
            <a:ext cx="576000" cy="5760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b="1" dirty="0"/>
              <a:t>3</a:t>
            </a:r>
            <a:endParaRPr lang="es-ES" sz="1600" b="1" dirty="0"/>
          </a:p>
        </p:txBody>
      </p:sp>
      <p:sp>
        <p:nvSpPr>
          <p:cNvPr id="25" name="CuadroTexto 24">
            <a:extLst>
              <a:ext uri="{FF2B5EF4-FFF2-40B4-BE49-F238E27FC236}">
                <a16:creationId xmlns:a16="http://schemas.microsoft.com/office/drawing/2014/main" id="{ABA8639D-097D-4275-B4EE-2B53D08FB056}"/>
              </a:ext>
            </a:extLst>
          </p:cNvPr>
          <p:cNvSpPr txBox="1"/>
          <p:nvPr/>
        </p:nvSpPr>
        <p:spPr>
          <a:xfrm>
            <a:off x="3047171" y="5348049"/>
            <a:ext cx="8878125" cy="600164"/>
          </a:xfrm>
          <a:prstGeom prst="rect">
            <a:avLst/>
          </a:prstGeom>
          <a:noFill/>
        </p:spPr>
        <p:txBody>
          <a:bodyPr wrap="square" rtlCol="0">
            <a:spAutoFit/>
          </a:bodyPr>
          <a:lstStyle/>
          <a:p>
            <a:pPr algn="just"/>
            <a:r>
              <a:rPr lang="es-CO" sz="1100" b="1" dirty="0">
                <a:latin typeface="+mj-lt"/>
              </a:rPr>
              <a:t>Digitalización:</a:t>
            </a:r>
          </a:p>
          <a:p>
            <a:pPr marL="171450" indent="-171450" algn="just">
              <a:buFont typeface="Arial" panose="020B0604020202020204" pitchFamily="34" charset="0"/>
              <a:buChar char="•"/>
            </a:pPr>
            <a:r>
              <a:rPr lang="es-CO" sz="1100" dirty="0">
                <a:latin typeface="+mj-lt"/>
              </a:rPr>
              <a:t>Realizar la digitalización de los documentos teniendo en cuenta los lineamientos de digitalización.</a:t>
            </a:r>
          </a:p>
          <a:p>
            <a:pPr marL="171450" indent="-171450" algn="just">
              <a:buFont typeface="Arial" panose="020B0604020202020204" pitchFamily="34" charset="0"/>
              <a:buChar char="•"/>
            </a:pPr>
            <a:r>
              <a:rPr lang="es-CO" sz="1100" dirty="0">
                <a:latin typeface="+mj-lt"/>
              </a:rPr>
              <a:t>Enviar los documentos digitalizados a la sede para ser clasificados y archivados de acuerdo con el estado del trámite.</a:t>
            </a:r>
          </a:p>
        </p:txBody>
      </p:sp>
      <p:sp>
        <p:nvSpPr>
          <p:cNvPr id="29" name="CuadroTexto 28">
            <a:extLst>
              <a:ext uri="{FF2B5EF4-FFF2-40B4-BE49-F238E27FC236}">
                <a16:creationId xmlns:a16="http://schemas.microsoft.com/office/drawing/2014/main" id="{22B28FE3-D308-4F8D-A7EE-5A6C68934863}"/>
              </a:ext>
            </a:extLst>
          </p:cNvPr>
          <p:cNvSpPr txBox="1"/>
          <p:nvPr/>
        </p:nvSpPr>
        <p:spPr>
          <a:xfrm>
            <a:off x="384789" y="220564"/>
            <a:ext cx="9363075" cy="523220"/>
          </a:xfrm>
          <a:prstGeom prst="rect">
            <a:avLst/>
          </a:prstGeom>
          <a:noFill/>
        </p:spPr>
        <p:txBody>
          <a:bodyPr wrap="square" rtlCol="0">
            <a:spAutoFit/>
          </a:bodyPr>
          <a:lstStyle/>
          <a:p>
            <a:r>
              <a:rPr lang="es-CO" sz="2800" b="1" dirty="0">
                <a:solidFill>
                  <a:srgbClr val="FF0000"/>
                </a:solidFill>
              </a:rPr>
              <a:t>Contingencia en casos especiales</a:t>
            </a:r>
            <a:endParaRPr lang="es-ES" sz="2800" b="1" dirty="0">
              <a:solidFill>
                <a:srgbClr val="FF0000"/>
              </a:solidFill>
            </a:endParaRPr>
          </a:p>
        </p:txBody>
      </p:sp>
    </p:spTree>
    <p:extLst>
      <p:ext uri="{BB962C8B-B14F-4D97-AF65-F5344CB8AC3E}">
        <p14:creationId xmlns:p14="http://schemas.microsoft.com/office/powerpoint/2010/main" val="210707803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589</TotalTime>
  <Words>1625</Words>
  <Application>Microsoft Office PowerPoint</Application>
  <PresentationFormat>Panorámica</PresentationFormat>
  <Paragraphs>102</Paragraphs>
  <Slides>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Rafael Alexander Angel Ramos</dc:creator>
  <cp:lastModifiedBy>Miguel Antonio Riveros Cendales</cp:lastModifiedBy>
  <cp:revision>32</cp:revision>
  <dcterms:created xsi:type="dcterms:W3CDTF">2018-06-08T14:33:41Z</dcterms:created>
  <dcterms:modified xsi:type="dcterms:W3CDTF">2019-01-29T13:56:33Z</dcterms:modified>
</cp:coreProperties>
</file>